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9.jpeg"/><Relationship Id="rId4" Type="http://schemas.openxmlformats.org/officeDocument/2006/relationships/image" Target="../media/image32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4442_476407062416255_1097708573_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285884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Лента лицом вниз 2"/>
          <p:cNvSpPr/>
          <p:nvPr/>
        </p:nvSpPr>
        <p:spPr>
          <a:xfrm>
            <a:off x="1857356" y="142852"/>
            <a:ext cx="7000924" cy="1143008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CHRISTINA WATCHES-ONFONE 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Дания </a:t>
            </a:r>
            <a:endParaRPr lang="uk-UA" sz="20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35729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Президент команды </a:t>
            </a:r>
            <a:r>
              <a:rPr lang="ru-RU" sz="1200" b="1" dirty="0" smtClean="0">
                <a:latin typeface="Arial Narrow" pitchFamily="34" charset="0"/>
              </a:rPr>
              <a:t>Кристина </a:t>
            </a:r>
            <a:r>
              <a:rPr lang="ru-RU" sz="1200" b="1" dirty="0" err="1" smtClean="0">
                <a:latin typeface="Arial Narrow" pitchFamily="34" charset="0"/>
              </a:rPr>
              <a:t>Хембо</a:t>
            </a:r>
            <a:r>
              <a:rPr lang="ru-RU" sz="1200" dirty="0" smtClean="0">
                <a:latin typeface="Arial Narrow" pitchFamily="34" charset="0"/>
              </a:rPr>
              <a:t> (</a:t>
            </a:r>
            <a:r>
              <a:rPr lang="ru-RU" sz="1200" b="1" dirty="0" err="1" smtClean="0">
                <a:latin typeface="Arial Narrow" pitchFamily="34" charset="0"/>
              </a:rPr>
              <a:t>Christina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b="1" dirty="0" err="1" smtClean="0">
                <a:latin typeface="Arial Narrow" pitchFamily="34" charset="0"/>
              </a:rPr>
              <a:t>Hembo</a:t>
            </a:r>
            <a:r>
              <a:rPr lang="ru-RU" sz="1200" b="1" dirty="0" smtClean="0">
                <a:latin typeface="Arial Narrow" pitchFamily="34" charset="0"/>
              </a:rPr>
              <a:t>)</a:t>
            </a:r>
            <a:endParaRPr lang="uk-UA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Генеральный Менеджер </a:t>
            </a:r>
            <a:r>
              <a:rPr lang="ru-RU" sz="1200" b="1" dirty="0" smtClean="0">
                <a:latin typeface="Arial Narrow" pitchFamily="34" charset="0"/>
              </a:rPr>
              <a:t>Клаус </a:t>
            </a:r>
            <a:r>
              <a:rPr lang="ru-RU" sz="1200" b="1" dirty="0" err="1" smtClean="0">
                <a:latin typeface="Arial Narrow" pitchFamily="34" charset="0"/>
              </a:rPr>
              <a:t>Хембо</a:t>
            </a:r>
            <a:r>
              <a:rPr lang="ru-RU" sz="1200" b="1" dirty="0" smtClean="0">
                <a:latin typeface="Arial Narrow" pitchFamily="34" charset="0"/>
              </a:rPr>
              <a:t>(</a:t>
            </a:r>
            <a:r>
              <a:rPr lang="en-US" sz="1200" b="1" dirty="0" smtClean="0">
                <a:latin typeface="Arial Narrow" pitchFamily="34" charset="0"/>
              </a:rPr>
              <a:t>Claus </a:t>
            </a:r>
            <a:r>
              <a:rPr lang="en-US" sz="1200" b="1" dirty="0" err="1" smtClean="0">
                <a:latin typeface="Arial Narrow" pitchFamily="34" charset="0"/>
              </a:rPr>
              <a:t>Hembo</a:t>
            </a:r>
            <a:r>
              <a:rPr lang="ru-RU" sz="1200" b="1" dirty="0" smtClean="0">
                <a:latin typeface="Arial Narrow" pitchFamily="34" charset="0"/>
              </a:rPr>
              <a:t>)</a:t>
            </a:r>
            <a:endParaRPr lang="uk-UA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Коммерческий Директор </a:t>
            </a:r>
            <a:r>
              <a:rPr lang="en-US" sz="1200" b="1" dirty="0" err="1" smtClean="0">
                <a:latin typeface="Arial Narrow" pitchFamily="34" charset="0"/>
              </a:rPr>
              <a:t>Ulri</a:t>
            </a:r>
            <a:r>
              <a:rPr lang="ru-RU" sz="1200" b="1" dirty="0" err="1" smtClean="0">
                <a:latin typeface="Arial Narrow" pitchFamily="34" charset="0"/>
              </a:rPr>
              <a:t>сh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b="1" dirty="0" err="1" smtClean="0">
                <a:latin typeface="Arial Narrow" pitchFamily="34" charset="0"/>
              </a:rPr>
              <a:t>Gorm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b="1" dirty="0" err="1" smtClean="0">
                <a:latin typeface="Arial Narrow" pitchFamily="34" charset="0"/>
              </a:rPr>
              <a:t>Albrechtsen</a:t>
            </a:r>
            <a:r>
              <a:rPr lang="ru-RU" sz="1200" dirty="0" smtClean="0">
                <a:latin typeface="Arial Narrow" pitchFamily="34" charset="0"/>
              </a:rPr>
              <a:t> </a:t>
            </a:r>
            <a:endParaRPr lang="uk-UA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 </a:t>
            </a:r>
            <a:endParaRPr lang="uk-UA" sz="1200" dirty="0" smtClean="0"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86314" y="4572008"/>
          <a:ext cx="4000528" cy="182513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00389"/>
                <a:gridCol w="1600139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/>
                        <a:t>SURNAME</a:t>
                      </a:r>
                      <a:r>
                        <a:rPr lang="uk-UA" sz="1400" b="1" dirty="0"/>
                        <a:t>, </a:t>
                      </a:r>
                      <a:r>
                        <a:rPr lang="uk-UA" sz="1400" b="1" dirty="0" smtClean="0"/>
                        <a:t>FIRST </a:t>
                      </a:r>
                      <a:r>
                        <a:rPr lang="uk-UA" sz="1400" b="1" dirty="0"/>
                        <a:t>NAME</a:t>
                      </a:r>
                      <a:endParaRPr lang="uk-UA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/>
                        <a:t>UCI  CODE</a:t>
                      </a:r>
                      <a:endParaRPr lang="uk-UA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/>
                        <a:t>ANGELO FURLAN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ITA 19770621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/>
                        <a:t>DANIELE ALDEGHERI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ITA 19900205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/>
                        <a:t>EUGERT ZHUPA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ALB19900404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/>
                        <a:t>MARC HESTER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DEN19850628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/>
                        <a:t>MARTIN PEDERSEN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DEN19830415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/>
                        <a:t>TEAM MANAGER:</a:t>
                      </a:r>
                      <a:r>
                        <a:rPr lang="uk-UA" sz="1400" dirty="0"/>
                        <a:t> </a:t>
                      </a:r>
                      <a:endParaRPr lang="uk-UA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ULRICH GORM</a:t>
                      </a:r>
                      <a:endParaRPr lang="ru-RU" sz="1400" dirty="0" smtClean="0"/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furlan_32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85725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85720" y="2714620"/>
            <a:ext cx="121444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Победитель этапов </a:t>
            </a:r>
            <a:r>
              <a:rPr lang="ru-RU" sz="1000" i="1" dirty="0" err="1" smtClean="0">
                <a:latin typeface="Arial Narrow" pitchFamily="34" charset="0"/>
              </a:rPr>
              <a:t>Вуэльта</a:t>
            </a:r>
            <a:r>
              <a:rPr lang="ru-RU" sz="1000" i="1" dirty="0" smtClean="0">
                <a:latin typeface="Arial Narrow" pitchFamily="34" charset="0"/>
              </a:rPr>
              <a:t> Испания</a:t>
            </a:r>
            <a:r>
              <a:rPr lang="en-US" sz="1000" i="1" dirty="0" smtClean="0">
                <a:latin typeface="Arial Narrow" pitchFamily="34" charset="0"/>
              </a:rPr>
              <a:t> </a:t>
            </a:r>
            <a:r>
              <a:rPr lang="ru-RU" sz="1000" i="1" dirty="0" smtClean="0">
                <a:latin typeface="Arial Narrow" pitchFamily="34" charset="0"/>
              </a:rPr>
              <a:t>(</a:t>
            </a:r>
            <a:r>
              <a:rPr lang="ru-RU" sz="1000" i="1" dirty="0" err="1" smtClean="0">
                <a:latin typeface="Arial Narrow" pitchFamily="34" charset="0"/>
              </a:rPr>
              <a:t>Vuelta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a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España</a:t>
            </a:r>
            <a:r>
              <a:rPr lang="ru-RU" sz="1000" i="1" dirty="0" smtClean="0">
                <a:latin typeface="Arial Narrow" pitchFamily="34" charset="0"/>
              </a:rPr>
              <a:t>), </a:t>
            </a:r>
            <a:r>
              <a:rPr lang="ru-RU" sz="1000" i="1" dirty="0" err="1" smtClean="0">
                <a:latin typeface="Arial Narrow" pitchFamily="34" charset="0"/>
              </a:rPr>
              <a:t>Критериум</a:t>
            </a:r>
            <a:r>
              <a:rPr lang="ru-RU" sz="1000" i="1" dirty="0" smtClean="0">
                <a:latin typeface="Arial Narrow" pitchFamily="34" charset="0"/>
              </a:rPr>
              <a:t> Дофине </a:t>
            </a:r>
            <a:r>
              <a:rPr lang="ru-RU" sz="1000" i="1" dirty="0" err="1" smtClean="0">
                <a:latin typeface="Arial Narrow" pitchFamily="34" charset="0"/>
              </a:rPr>
              <a:t>Либере</a:t>
            </a:r>
            <a:r>
              <a:rPr lang="en-US" sz="1000" i="1" dirty="0" smtClean="0">
                <a:latin typeface="Arial Narrow" pitchFamily="34" charset="0"/>
              </a:rPr>
              <a:t> </a:t>
            </a:r>
            <a:r>
              <a:rPr lang="ru-RU" sz="1000" i="1" dirty="0" smtClean="0">
                <a:latin typeface="Arial Narrow" pitchFamily="34" charset="0"/>
              </a:rPr>
              <a:t>(</a:t>
            </a:r>
            <a:r>
              <a:rPr lang="ru-RU" sz="1000" i="1" dirty="0" err="1" smtClean="0">
                <a:latin typeface="Arial Narrow" pitchFamily="34" charset="0"/>
              </a:rPr>
              <a:t>Critérium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du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Dauphiné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Libéré</a:t>
            </a:r>
            <a:r>
              <a:rPr lang="ru-RU" sz="1000" i="1" dirty="0" smtClean="0">
                <a:latin typeface="Arial Narrow" pitchFamily="34" charset="0"/>
              </a:rPr>
              <a:t>), Тура Польши. Победитель </a:t>
            </a:r>
            <a:r>
              <a:rPr lang="ru-RU" sz="1000" i="1" dirty="0" err="1" smtClean="0">
                <a:latin typeface="Arial Narrow" pitchFamily="34" charset="0"/>
              </a:rPr>
              <a:t>Tallinn-Tartu</a:t>
            </a:r>
            <a:r>
              <a:rPr lang="ru-RU" sz="1000" i="1" dirty="0" smtClean="0">
                <a:latin typeface="Arial Narrow" pitchFamily="34" charset="0"/>
              </a:rPr>
              <a:t> GP</a:t>
            </a:r>
            <a:endParaRPr lang="uk-UA" sz="1000" i="1" dirty="0">
              <a:latin typeface="Arial Narrow" pitchFamily="34" charset="0"/>
            </a:endParaRPr>
          </a:p>
        </p:txBody>
      </p:sp>
      <p:pic>
        <p:nvPicPr>
          <p:cNvPr id="12" name="Рисунок 11" descr="aldegheri_33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7" y="4500570"/>
            <a:ext cx="975051" cy="123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1339482988_247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8794" y="4500570"/>
            <a:ext cx="915014" cy="123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9552" y="5373216"/>
            <a:ext cx="1285884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DANIELE ALDEGHERI</a:t>
            </a:r>
            <a:endParaRPr lang="uk-UA" sz="1000" b="1" i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5357826"/>
            <a:ext cx="1214446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EUGERT ZHUPA</a:t>
            </a:r>
          </a:p>
        </p:txBody>
      </p:sp>
      <p:pic>
        <p:nvPicPr>
          <p:cNvPr id="16" name="Рисунок 15" descr="hester_35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14480" y="1428736"/>
            <a:ext cx="85725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pedersen_323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71802" y="1428736"/>
            <a:ext cx="85725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28596" y="2214554"/>
            <a:ext cx="1143008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ANGELO FURLAN</a:t>
            </a:r>
            <a:endParaRPr lang="uk-UA" sz="1000" i="1" dirty="0" smtClean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8794" y="2180061"/>
            <a:ext cx="1000132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MARC HESTER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8992" y="2143116"/>
            <a:ext cx="1214446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MARTIN PEDERSEN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3042" y="2714620"/>
            <a:ext cx="121444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Многократный призер, победитель Национальных чемпионатов и Кубков на треке (основная дисциплина </a:t>
            </a:r>
            <a:r>
              <a:rPr lang="ru-RU" sz="1000" i="1" dirty="0" err="1" smtClean="0">
                <a:latin typeface="Arial Narrow" pitchFamily="34" charset="0"/>
              </a:rPr>
              <a:t>Медисон</a:t>
            </a:r>
            <a:r>
              <a:rPr lang="ru-RU" sz="1000" i="1" dirty="0" smtClean="0">
                <a:latin typeface="Arial Narrow" pitchFamily="34" charset="0"/>
              </a:rPr>
              <a:t> (</a:t>
            </a:r>
            <a:r>
              <a:rPr lang="ru-RU" sz="1000" i="1" dirty="0" err="1" smtClean="0">
                <a:latin typeface="Arial Narrow" pitchFamily="34" charset="0"/>
              </a:rPr>
              <a:t>Madison</a:t>
            </a:r>
            <a:r>
              <a:rPr lang="ru-RU" sz="1000" i="1" dirty="0" smtClean="0">
                <a:latin typeface="Arial Narrow" pitchFamily="34" charset="0"/>
              </a:rPr>
              <a:t>)</a:t>
            </a:r>
            <a:endParaRPr lang="uk-UA" sz="1000" i="1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2714620"/>
            <a:ext cx="121444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Победитель U23 </a:t>
            </a:r>
            <a:r>
              <a:rPr lang="ru-RU" sz="1000" i="1" dirty="0" err="1" smtClean="0">
                <a:latin typeface="Arial Narrow" pitchFamily="34" charset="0"/>
              </a:rPr>
              <a:t>Liège</a:t>
            </a:r>
            <a:r>
              <a:rPr lang="ru-RU" sz="1000" i="1" dirty="0" smtClean="0">
                <a:latin typeface="Arial Narrow" pitchFamily="34" charset="0"/>
              </a:rPr>
              <a:t>–</a:t>
            </a:r>
            <a:r>
              <a:rPr lang="ru-RU" sz="1000" i="1" dirty="0" err="1" smtClean="0">
                <a:latin typeface="Arial Narrow" pitchFamily="34" charset="0"/>
              </a:rPr>
              <a:t>Bastogne</a:t>
            </a:r>
            <a:r>
              <a:rPr lang="ru-RU" sz="1000" i="1" dirty="0" smtClean="0">
                <a:latin typeface="Arial Narrow" pitchFamily="34" charset="0"/>
              </a:rPr>
              <a:t>–</a:t>
            </a:r>
            <a:r>
              <a:rPr lang="ru-RU" sz="1000" i="1" dirty="0" err="1" smtClean="0">
                <a:latin typeface="Arial Narrow" pitchFamily="34" charset="0"/>
              </a:rPr>
              <a:t>Liège</a:t>
            </a:r>
            <a:r>
              <a:rPr lang="ru-RU" sz="1000" i="1" dirty="0" smtClean="0">
                <a:latin typeface="Arial Narrow" pitchFamily="34" charset="0"/>
              </a:rPr>
              <a:t> (по </a:t>
            </a:r>
            <a:r>
              <a:rPr lang="ru-RU" sz="1000" i="1" dirty="0" err="1" smtClean="0">
                <a:latin typeface="Arial Narrow" pitchFamily="34" charset="0"/>
              </a:rPr>
              <a:t>андерам</a:t>
            </a:r>
            <a:r>
              <a:rPr lang="ru-RU" sz="1000" i="1" dirty="0" smtClean="0">
                <a:latin typeface="Arial Narrow" pitchFamily="34" charset="0"/>
              </a:rPr>
              <a:t>), Тура Британии (</a:t>
            </a:r>
            <a:r>
              <a:rPr lang="ru-RU" sz="1000" i="1" dirty="0" err="1" smtClean="0">
                <a:latin typeface="Arial Narrow" pitchFamily="34" charset="0"/>
              </a:rPr>
              <a:t>Tour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of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Britain</a:t>
            </a:r>
            <a:r>
              <a:rPr lang="ru-RU" sz="1000" i="1" dirty="0" smtClean="0">
                <a:latin typeface="Arial Narrow" pitchFamily="34" charset="0"/>
              </a:rPr>
              <a:t>), многократный Национальный чемпион</a:t>
            </a:r>
            <a:endParaRPr lang="uk-UA" sz="1000" i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2071679"/>
            <a:ext cx="4000528" cy="23182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 Narrow" pitchFamily="34" charset="0"/>
              </a:rPr>
              <a:t>За команду </a:t>
            </a:r>
            <a:r>
              <a:rPr lang="ru-RU" sz="1000" b="1" dirty="0" smtClean="0">
                <a:latin typeface="Arial Narrow" pitchFamily="34" charset="0"/>
              </a:rPr>
              <a:t>Кристина </a:t>
            </a:r>
            <a:r>
              <a:rPr lang="ru-RU" sz="1000" b="1" dirty="0" err="1" smtClean="0">
                <a:latin typeface="Arial Narrow" pitchFamily="34" charset="0"/>
              </a:rPr>
              <a:t>Увочез</a:t>
            </a:r>
            <a:r>
              <a:rPr lang="ru-RU" sz="1000" b="1" dirty="0" smtClean="0">
                <a:latin typeface="Arial Narrow" pitchFamily="34" charset="0"/>
              </a:rPr>
              <a:t> </a:t>
            </a:r>
            <a:r>
              <a:rPr lang="ru-RU" sz="1000" b="1" dirty="0" err="1" smtClean="0">
                <a:latin typeface="Arial Narrow" pitchFamily="34" charset="0"/>
              </a:rPr>
              <a:t>Онфон</a:t>
            </a:r>
            <a:r>
              <a:rPr lang="ru-RU" sz="1000" dirty="0" smtClean="0">
                <a:latin typeface="Arial Narrow" pitchFamily="34" charset="0"/>
              </a:rPr>
              <a:t> выступают такие знаменитые гонщики</a:t>
            </a:r>
            <a:r>
              <a:rPr lang="ru-RU" sz="1000" b="1" dirty="0" smtClean="0">
                <a:latin typeface="Arial Narrow" pitchFamily="34" charset="0"/>
              </a:rPr>
              <a:t>:</a:t>
            </a:r>
            <a:endParaRPr lang="uk-UA" sz="1000" dirty="0" smtClean="0">
              <a:latin typeface="Arial Narrow" pitchFamily="34" charset="0"/>
            </a:endParaRPr>
          </a:p>
          <a:p>
            <a:pPr algn="just"/>
            <a:r>
              <a:rPr lang="uk-UA" sz="1000" b="1" dirty="0" err="1" smtClean="0">
                <a:latin typeface="Arial Narrow" pitchFamily="34" charset="0"/>
              </a:rPr>
              <a:t>Michael</a:t>
            </a:r>
            <a:r>
              <a:rPr lang="uk-UA" sz="1000" b="1" dirty="0" smtClean="0">
                <a:latin typeface="Arial Narrow" pitchFamily="34" charset="0"/>
              </a:rPr>
              <a:t> </a:t>
            </a:r>
            <a:r>
              <a:rPr lang="uk-UA" sz="1000" b="1" dirty="0" err="1" smtClean="0">
                <a:latin typeface="Arial Narrow" pitchFamily="34" charset="0"/>
              </a:rPr>
              <a:t>Rasmussen</a:t>
            </a:r>
            <a:r>
              <a:rPr lang="ru-RU" sz="1000" b="1" dirty="0" smtClean="0">
                <a:latin typeface="Arial Narrow" pitchFamily="34" charset="0"/>
              </a:rPr>
              <a:t> – </a:t>
            </a:r>
            <a:r>
              <a:rPr lang="ru-RU" sz="1000" dirty="0" smtClean="0">
                <a:latin typeface="Arial Narrow" pitchFamily="34" charset="0"/>
              </a:rPr>
              <a:t>наиболее титулованный гонщик команды. Самые громкие достижения в карьере</a:t>
            </a:r>
            <a:r>
              <a:rPr lang="ru-RU" sz="1000" b="1" dirty="0" smtClean="0">
                <a:latin typeface="Arial Narrow" pitchFamily="34" charset="0"/>
              </a:rPr>
              <a:t> - обладатель майки горного короля </a:t>
            </a:r>
            <a:r>
              <a:rPr lang="ru-RU" sz="1000" b="1" dirty="0" err="1" smtClean="0">
                <a:latin typeface="Arial Narrow" pitchFamily="34" charset="0"/>
              </a:rPr>
              <a:t>ТдФ</a:t>
            </a:r>
            <a:r>
              <a:rPr lang="ru-RU" sz="1000" b="1" dirty="0" smtClean="0">
                <a:latin typeface="Arial Narrow" pitchFamily="34" charset="0"/>
              </a:rPr>
              <a:t> 2005, 2006. </a:t>
            </a:r>
            <a:r>
              <a:rPr lang="ru-RU" sz="1000" dirty="0" smtClean="0">
                <a:latin typeface="Arial Narrow" pitchFamily="34" charset="0"/>
              </a:rPr>
              <a:t>Обладатель желтой майки лидера Тур де Франс с 8 по 16 этапы 2007 год. </a:t>
            </a:r>
            <a:endParaRPr lang="uk-UA" sz="1000" dirty="0" smtClean="0">
              <a:latin typeface="Arial Narrow" pitchFamily="34" charset="0"/>
            </a:endParaRPr>
          </a:p>
          <a:p>
            <a:pPr algn="just"/>
            <a:r>
              <a:rPr lang="en-US" sz="1000" b="1" dirty="0" smtClean="0">
                <a:latin typeface="Arial Narrow" pitchFamily="34" charset="0"/>
              </a:rPr>
              <a:t>Stefan Schumacher</a:t>
            </a:r>
            <a:r>
              <a:rPr lang="ru-RU" sz="1000" b="1" dirty="0" smtClean="0">
                <a:latin typeface="Arial Narrow" pitchFamily="34" charset="0"/>
              </a:rPr>
              <a:t> – Победитель </a:t>
            </a:r>
            <a:r>
              <a:rPr lang="ru-RU" sz="1000" b="1" dirty="0" err="1" smtClean="0">
                <a:latin typeface="Arial Narrow" pitchFamily="34" charset="0"/>
              </a:rPr>
              <a:t>Амстел</a:t>
            </a:r>
            <a:r>
              <a:rPr lang="ru-RU" sz="1000" b="1" dirty="0" smtClean="0">
                <a:latin typeface="Arial Narrow" pitchFamily="34" charset="0"/>
              </a:rPr>
              <a:t> </a:t>
            </a:r>
            <a:r>
              <a:rPr lang="ru-RU" sz="1000" b="1" dirty="0" err="1" smtClean="0">
                <a:latin typeface="Arial Narrow" pitchFamily="34" charset="0"/>
              </a:rPr>
              <a:t>Голд</a:t>
            </a:r>
            <a:r>
              <a:rPr lang="ru-RU" sz="1000" b="1" dirty="0" smtClean="0">
                <a:latin typeface="Arial Narrow" pitchFamily="34" charset="0"/>
              </a:rPr>
              <a:t> Рейс </a:t>
            </a:r>
            <a:r>
              <a:rPr lang="ru-RU" sz="1000" dirty="0" smtClean="0">
                <a:latin typeface="Arial Narrow" pitchFamily="34" charset="0"/>
              </a:rPr>
              <a:t>(</a:t>
            </a:r>
            <a:r>
              <a:rPr lang="en-US" sz="1000" dirty="0" err="1" smtClean="0">
                <a:latin typeface="Arial Narrow" pitchFamily="34" charset="0"/>
              </a:rPr>
              <a:t>Amstel</a:t>
            </a:r>
            <a:r>
              <a:rPr lang="en-US" sz="1000" dirty="0" smtClean="0">
                <a:latin typeface="Arial Narrow" pitchFamily="34" charset="0"/>
              </a:rPr>
              <a:t> Gold Race</a:t>
            </a:r>
            <a:r>
              <a:rPr lang="ru-RU" sz="1000" dirty="0" smtClean="0">
                <a:latin typeface="Arial Narrow" pitchFamily="34" charset="0"/>
              </a:rPr>
              <a:t>) 2007 Бронзовый призер Чемпионата Мира 2007 год, победитель 2х этапов </a:t>
            </a:r>
            <a:r>
              <a:rPr lang="ru-RU" sz="1000" b="1" dirty="0" err="1" smtClean="0">
                <a:latin typeface="Arial Narrow" pitchFamily="34" charset="0"/>
              </a:rPr>
              <a:t>Джиро</a:t>
            </a:r>
            <a:r>
              <a:rPr lang="ru-RU" sz="1000" b="1" dirty="0" smtClean="0">
                <a:latin typeface="Arial Narrow" pitchFamily="34" charset="0"/>
              </a:rPr>
              <a:t> Де Италия 2006</a:t>
            </a:r>
            <a:r>
              <a:rPr lang="ru-RU" sz="1000" dirty="0" smtClean="0">
                <a:latin typeface="Arial Narrow" pitchFamily="34" charset="0"/>
              </a:rPr>
              <a:t> </a:t>
            </a:r>
            <a:endParaRPr lang="uk-UA" sz="1000" dirty="0" smtClean="0">
              <a:latin typeface="Arial Narrow" pitchFamily="34" charset="0"/>
            </a:endParaRPr>
          </a:p>
          <a:p>
            <a:pPr algn="just"/>
            <a:r>
              <a:rPr lang="en-US" sz="1000" b="1" dirty="0" smtClean="0">
                <a:latin typeface="Arial Narrow" pitchFamily="34" charset="0"/>
              </a:rPr>
              <a:t>Angelo </a:t>
            </a:r>
            <a:r>
              <a:rPr lang="en-US" sz="1000" b="1" dirty="0" err="1" smtClean="0">
                <a:latin typeface="Arial Narrow" pitchFamily="34" charset="0"/>
              </a:rPr>
              <a:t>Furlan</a:t>
            </a:r>
            <a:r>
              <a:rPr lang="ru-RU" sz="1000" b="1" dirty="0" smtClean="0">
                <a:latin typeface="Arial Narrow" pitchFamily="34" charset="0"/>
              </a:rPr>
              <a:t> – победитель </a:t>
            </a:r>
            <a:r>
              <a:rPr lang="ru-RU" sz="1000" dirty="0" smtClean="0">
                <a:latin typeface="Arial Narrow" pitchFamily="34" charset="0"/>
              </a:rPr>
              <a:t>этапов </a:t>
            </a:r>
            <a:r>
              <a:rPr lang="ru-RU" sz="1000" b="1" dirty="0" err="1" smtClean="0">
                <a:latin typeface="Arial Narrow" pitchFamily="34" charset="0"/>
              </a:rPr>
              <a:t>Вуэльта</a:t>
            </a:r>
            <a:r>
              <a:rPr lang="ru-RU" sz="1000" b="1" dirty="0" smtClean="0">
                <a:latin typeface="Arial Narrow" pitchFamily="34" charset="0"/>
              </a:rPr>
              <a:t> Испания(</a:t>
            </a:r>
            <a:r>
              <a:rPr lang="ru-RU" sz="1000" b="1" dirty="0" err="1" smtClean="0">
                <a:latin typeface="Arial Narrow" pitchFamily="34" charset="0"/>
              </a:rPr>
              <a:t>Vuelta</a:t>
            </a:r>
            <a:r>
              <a:rPr lang="ru-RU" sz="1000" b="1" dirty="0" smtClean="0">
                <a:latin typeface="Arial Narrow" pitchFamily="34" charset="0"/>
              </a:rPr>
              <a:t> </a:t>
            </a:r>
            <a:r>
              <a:rPr lang="ru-RU" sz="1000" b="1" dirty="0" err="1" smtClean="0">
                <a:latin typeface="Arial Narrow" pitchFamily="34" charset="0"/>
              </a:rPr>
              <a:t>a</a:t>
            </a:r>
            <a:r>
              <a:rPr lang="ru-RU" sz="1000" b="1" dirty="0" smtClean="0">
                <a:latin typeface="Arial Narrow" pitchFamily="34" charset="0"/>
              </a:rPr>
              <a:t> </a:t>
            </a:r>
            <a:r>
              <a:rPr lang="ru-RU" sz="1000" b="1" dirty="0" err="1" smtClean="0">
                <a:latin typeface="Arial Narrow" pitchFamily="34" charset="0"/>
              </a:rPr>
              <a:t>España</a:t>
            </a:r>
            <a:r>
              <a:rPr lang="ru-RU" sz="1000" b="1" dirty="0" smtClean="0">
                <a:latin typeface="Arial Narrow" pitchFamily="34" charset="0"/>
              </a:rPr>
              <a:t>), </a:t>
            </a:r>
            <a:r>
              <a:rPr lang="ru-RU" sz="1000" b="1" dirty="0" err="1" smtClean="0">
                <a:latin typeface="Arial Narrow" pitchFamily="34" charset="0"/>
              </a:rPr>
              <a:t>Критериум</a:t>
            </a:r>
            <a:r>
              <a:rPr lang="ru-RU" sz="1000" b="1" dirty="0" smtClean="0">
                <a:latin typeface="Arial Narrow" pitchFamily="34" charset="0"/>
              </a:rPr>
              <a:t> Дофине </a:t>
            </a:r>
            <a:r>
              <a:rPr lang="ru-RU" sz="1000" b="1" dirty="0" err="1" smtClean="0">
                <a:latin typeface="Arial Narrow" pitchFamily="34" charset="0"/>
              </a:rPr>
              <a:t>Либере</a:t>
            </a:r>
            <a:r>
              <a:rPr lang="ru-RU" sz="1000" dirty="0" smtClean="0">
                <a:latin typeface="Arial Narrow" pitchFamily="34" charset="0"/>
              </a:rPr>
              <a:t>(</a:t>
            </a:r>
            <a:r>
              <a:rPr lang="ru-RU" sz="1000" dirty="0" err="1" smtClean="0">
                <a:latin typeface="Arial Narrow" pitchFamily="34" charset="0"/>
              </a:rPr>
              <a:t>Critérium</a:t>
            </a:r>
            <a:r>
              <a:rPr lang="ru-RU" sz="1000" dirty="0" smtClean="0">
                <a:latin typeface="Arial Narrow" pitchFamily="34" charset="0"/>
              </a:rPr>
              <a:t> </a:t>
            </a:r>
            <a:r>
              <a:rPr lang="ru-RU" sz="1000" dirty="0" err="1" smtClean="0">
                <a:latin typeface="Arial Narrow" pitchFamily="34" charset="0"/>
              </a:rPr>
              <a:t>du</a:t>
            </a:r>
            <a:r>
              <a:rPr lang="ru-RU" sz="1000" dirty="0" smtClean="0">
                <a:latin typeface="Arial Narrow" pitchFamily="34" charset="0"/>
              </a:rPr>
              <a:t> </a:t>
            </a:r>
            <a:r>
              <a:rPr lang="ru-RU" sz="1000" dirty="0" err="1" smtClean="0">
                <a:latin typeface="Arial Narrow" pitchFamily="34" charset="0"/>
              </a:rPr>
              <a:t>Dauphiné</a:t>
            </a:r>
            <a:r>
              <a:rPr lang="ru-RU" sz="1000" dirty="0" smtClean="0">
                <a:latin typeface="Arial Narrow" pitchFamily="34" charset="0"/>
              </a:rPr>
              <a:t> </a:t>
            </a:r>
            <a:r>
              <a:rPr lang="ru-RU" sz="1000" dirty="0" err="1" smtClean="0">
                <a:latin typeface="Arial Narrow" pitchFamily="34" charset="0"/>
              </a:rPr>
              <a:t>Libéré</a:t>
            </a:r>
            <a:r>
              <a:rPr lang="ru-RU" sz="1000" dirty="0" smtClean="0">
                <a:latin typeface="Arial Narrow" pitchFamily="34" charset="0"/>
              </a:rPr>
              <a:t>), </a:t>
            </a:r>
            <a:r>
              <a:rPr lang="ru-RU" sz="1000" b="1" dirty="0" smtClean="0">
                <a:latin typeface="Arial Narrow" pitchFamily="34" charset="0"/>
              </a:rPr>
              <a:t>Тура Польши </a:t>
            </a:r>
            <a:r>
              <a:rPr lang="ru-RU" sz="1000" dirty="0" smtClean="0">
                <a:latin typeface="Arial Narrow" pitchFamily="34" charset="0"/>
              </a:rPr>
              <a:t> </a:t>
            </a:r>
            <a:endParaRPr lang="uk-UA" sz="1000" dirty="0" smtClean="0">
              <a:latin typeface="Arial Narrow" pitchFamily="34" charset="0"/>
            </a:endParaRPr>
          </a:p>
          <a:p>
            <a:pPr algn="just"/>
            <a:r>
              <a:rPr lang="en-US" sz="1000" b="1" dirty="0" smtClean="0">
                <a:latin typeface="Arial Narrow" pitchFamily="34" charset="0"/>
              </a:rPr>
              <a:t>Marc Hester</a:t>
            </a:r>
            <a:r>
              <a:rPr lang="ru-RU" sz="1000" b="1" dirty="0" smtClean="0">
                <a:latin typeface="Arial Narrow" pitchFamily="34" charset="0"/>
              </a:rPr>
              <a:t> – многократный призер и победитель </a:t>
            </a:r>
            <a:r>
              <a:rPr lang="ru-RU" sz="1000" dirty="0" smtClean="0">
                <a:latin typeface="Arial Narrow" pitchFamily="34" charset="0"/>
              </a:rPr>
              <a:t>Национальных чемпионатов и Кубков на треке (основная дисциплина </a:t>
            </a:r>
            <a:r>
              <a:rPr lang="ru-RU" sz="1000" dirty="0" err="1" smtClean="0">
                <a:latin typeface="Arial Narrow" pitchFamily="34" charset="0"/>
              </a:rPr>
              <a:t>Медисон</a:t>
            </a:r>
            <a:r>
              <a:rPr lang="ru-RU" sz="1000" dirty="0" smtClean="0">
                <a:latin typeface="Arial Narrow" pitchFamily="34" charset="0"/>
              </a:rPr>
              <a:t> (</a:t>
            </a:r>
            <a:r>
              <a:rPr lang="en-US" sz="1000" dirty="0" smtClean="0">
                <a:latin typeface="Arial Narrow" pitchFamily="34" charset="0"/>
              </a:rPr>
              <a:t>Madison</a:t>
            </a:r>
            <a:r>
              <a:rPr lang="ru-RU" sz="1000" dirty="0" smtClean="0">
                <a:latin typeface="Arial Narrow" pitchFamily="34" charset="0"/>
              </a:rPr>
              <a:t>) </a:t>
            </a:r>
            <a:endParaRPr lang="uk-UA" sz="1000" dirty="0" smtClean="0">
              <a:latin typeface="Arial Narrow" pitchFamily="34" charset="0"/>
            </a:endParaRPr>
          </a:p>
          <a:p>
            <a:pPr algn="just"/>
            <a:r>
              <a:rPr lang="en-US" sz="1000" b="1" dirty="0" smtClean="0">
                <a:latin typeface="Arial Narrow" pitchFamily="34" charset="0"/>
              </a:rPr>
              <a:t>Martin Pedersen</a:t>
            </a:r>
            <a:r>
              <a:rPr lang="ru-RU" sz="1000" b="1" dirty="0" smtClean="0">
                <a:latin typeface="Arial Narrow" pitchFamily="34" charset="0"/>
              </a:rPr>
              <a:t> – </a:t>
            </a:r>
            <a:r>
              <a:rPr lang="ru-RU" sz="1000" dirty="0" smtClean="0">
                <a:latin typeface="Arial Narrow" pitchFamily="34" charset="0"/>
              </a:rPr>
              <a:t>победитель </a:t>
            </a:r>
            <a:r>
              <a:rPr lang="en-US" sz="1000" b="1" dirty="0" smtClean="0">
                <a:latin typeface="Arial Narrow" pitchFamily="34" charset="0"/>
              </a:rPr>
              <a:t>U</a:t>
            </a:r>
            <a:r>
              <a:rPr lang="ru-RU" sz="1000" b="1" dirty="0" smtClean="0">
                <a:latin typeface="Arial Narrow" pitchFamily="34" charset="0"/>
              </a:rPr>
              <a:t>23 </a:t>
            </a:r>
            <a:r>
              <a:rPr lang="en-US" sz="1000" b="1" dirty="0" smtClean="0">
                <a:latin typeface="Arial Narrow" pitchFamily="34" charset="0"/>
              </a:rPr>
              <a:t>Li</a:t>
            </a:r>
            <a:r>
              <a:rPr lang="ru-RU" sz="1000" b="1" dirty="0" err="1" smtClean="0">
                <a:latin typeface="Arial Narrow" pitchFamily="34" charset="0"/>
              </a:rPr>
              <a:t>è</a:t>
            </a:r>
            <a:r>
              <a:rPr lang="en-US" sz="1000" b="1" dirty="0" err="1" smtClean="0">
                <a:latin typeface="Arial Narrow" pitchFamily="34" charset="0"/>
              </a:rPr>
              <a:t>ge</a:t>
            </a:r>
            <a:r>
              <a:rPr lang="ru-RU" sz="1000" b="1" dirty="0" smtClean="0">
                <a:latin typeface="Arial Narrow" pitchFamily="34" charset="0"/>
              </a:rPr>
              <a:t>–</a:t>
            </a:r>
            <a:r>
              <a:rPr lang="en-US" sz="1000" b="1" dirty="0" smtClean="0">
                <a:latin typeface="Arial Narrow" pitchFamily="34" charset="0"/>
              </a:rPr>
              <a:t>Bastogne</a:t>
            </a:r>
            <a:r>
              <a:rPr lang="ru-RU" sz="1000" b="1" dirty="0" smtClean="0">
                <a:latin typeface="Arial Narrow" pitchFamily="34" charset="0"/>
              </a:rPr>
              <a:t>–</a:t>
            </a:r>
            <a:r>
              <a:rPr lang="en-US" sz="1000" b="1" dirty="0" smtClean="0">
                <a:latin typeface="Arial Narrow" pitchFamily="34" charset="0"/>
              </a:rPr>
              <a:t>Li</a:t>
            </a:r>
            <a:r>
              <a:rPr lang="ru-RU" sz="1000" b="1" dirty="0" err="1" smtClean="0">
                <a:latin typeface="Arial Narrow" pitchFamily="34" charset="0"/>
              </a:rPr>
              <a:t>è</a:t>
            </a:r>
            <a:r>
              <a:rPr lang="en-US" sz="1000" b="1" dirty="0" err="1" smtClean="0">
                <a:latin typeface="Arial Narrow" pitchFamily="34" charset="0"/>
              </a:rPr>
              <a:t>ge</a:t>
            </a:r>
            <a:r>
              <a:rPr lang="en-US" sz="1000" b="1" dirty="0" smtClean="0">
                <a:latin typeface="Arial Narrow" pitchFamily="34" charset="0"/>
              </a:rPr>
              <a:t> </a:t>
            </a:r>
            <a:r>
              <a:rPr lang="ru-RU" sz="1000" dirty="0" smtClean="0">
                <a:latin typeface="Arial Narrow" pitchFamily="34" charset="0"/>
              </a:rPr>
              <a:t>(по </a:t>
            </a:r>
            <a:r>
              <a:rPr lang="ru-RU" sz="1000" dirty="0" err="1" smtClean="0">
                <a:latin typeface="Arial Narrow" pitchFamily="34" charset="0"/>
              </a:rPr>
              <a:t>андерам</a:t>
            </a:r>
            <a:r>
              <a:rPr lang="ru-RU" sz="1000" dirty="0" smtClean="0">
                <a:latin typeface="Arial Narrow" pitchFamily="34" charset="0"/>
              </a:rPr>
              <a:t>)</a:t>
            </a:r>
            <a:r>
              <a:rPr lang="ru-RU" sz="1000" b="1" dirty="0" smtClean="0">
                <a:latin typeface="Arial Narrow" pitchFamily="34" charset="0"/>
              </a:rPr>
              <a:t> и Тура Британии </a:t>
            </a:r>
            <a:r>
              <a:rPr lang="ru-RU" sz="1000" dirty="0" smtClean="0">
                <a:latin typeface="Arial Narrow" pitchFamily="34" charset="0"/>
              </a:rPr>
              <a:t>(</a:t>
            </a:r>
            <a:r>
              <a:rPr lang="ru-RU" sz="1000" dirty="0" err="1" smtClean="0">
                <a:latin typeface="Arial Narrow" pitchFamily="34" charset="0"/>
              </a:rPr>
              <a:t>Tour</a:t>
            </a:r>
            <a:r>
              <a:rPr lang="ru-RU" sz="1000" dirty="0" smtClean="0">
                <a:latin typeface="Arial Narrow" pitchFamily="34" charset="0"/>
              </a:rPr>
              <a:t> </a:t>
            </a:r>
            <a:r>
              <a:rPr lang="ru-RU" sz="1000" dirty="0" err="1" smtClean="0">
                <a:latin typeface="Arial Narrow" pitchFamily="34" charset="0"/>
              </a:rPr>
              <a:t>of</a:t>
            </a:r>
            <a:r>
              <a:rPr lang="ru-RU" sz="1000" dirty="0" smtClean="0">
                <a:latin typeface="Arial Narrow" pitchFamily="34" charset="0"/>
              </a:rPr>
              <a:t> </a:t>
            </a:r>
            <a:r>
              <a:rPr lang="ru-RU" sz="1000" dirty="0" err="1" smtClean="0">
                <a:latin typeface="Arial Narrow" pitchFamily="34" charset="0"/>
              </a:rPr>
              <a:t>Britain</a:t>
            </a:r>
            <a:r>
              <a:rPr lang="ru-RU" sz="1000" dirty="0" smtClean="0">
                <a:latin typeface="Arial Narrow" pitchFamily="34" charset="0"/>
              </a:rPr>
              <a:t>) </a:t>
            </a:r>
            <a:endParaRPr lang="uk-UA" sz="1000" dirty="0" smtClean="0">
              <a:latin typeface="Arial Narrow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428992" y="4643446"/>
            <a:ext cx="1285884" cy="17145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Состав </a:t>
            </a:r>
            <a:r>
              <a:rPr lang="en-US" sz="1400" b="1" dirty="0" smtClean="0"/>
              <a:t>Race Horizon Park 2013</a:t>
            </a:r>
            <a:endParaRPr lang="uk-UA" sz="1400" b="1" dirty="0"/>
          </a:p>
        </p:txBody>
      </p:sp>
      <p:sp>
        <p:nvSpPr>
          <p:cNvPr id="13315" name="AutoShape 3" descr="data:image/jpeg;base64,/9j/4AAQSkZJRgABAQAAAQABAAD/2wCEAAkGBggGCQkIBwgKCQkKDQ0ICAgMDRUTCAkWHxohIB8cHh4jGzIqIyUvJR4eITssLzM5PS4uISE9PDUqPC8tPSkBCQoKDQwNGQ8OGTUgHiQyNSo0NDU1MzU1Lio1NTI1NTQ1NDU1LjYqNSw1NTQsKTU1Ly8sNC42Mik0NiopLC4yNv/AABEIALcBEwMBIgACEQEDEQH/xAAcAAEBAQEBAQEBAQAAAAAAAAAABQgHBgMCBAH/xAAtEAEAAAMDDQEAAwEBAAAAAAAAAQMFBlXSAgQRFhc1NnJ0lKSyswcSITFBE//EABsBAQADAQEBAQAAAAAAAAAAAAAFBgcEAgMB/8QALhEBAAEBBAgHAAIDAAAAAAAAAAECBFFSkQMSExQWMnHRBhEzNHKxwQUxIUFh/9oADAMBAAIRAxEAPwDwQCCawAAAAAAEAgDR9j9xUfos29ILCPY/cVH6LNvSCwm6OWGW2j1q+s/bzP6Vw1VOSV9Mhn5oH9K4aqnJK+mQz8j7Xzx0XDw97ar5fkADkWIAAAAAAAAAAAAAAAAAAAAAAAAAAAAIBAGj7H7io/RZt6QWEex+4qP0WbekFhN0csMttHrV9Z+3mf0rhqqckr6ZDPzQP6Vw1VOSV9Mhn5H2vnjouHh721Xy/IAHIsQAAAAAAAAAAAAAAAAAAAAAAAAAAAAQCANH2P3FR+izb0gsI9j9xUfos29ILCbo5YZbaPWr6z9vM/pXDVU5JX0yGfmgf0rhqqckr6ZDPyPtfPHRcPD3tqvl+QAORYgAAAAAAAAAAAAAAAAAAAAAAAAAAAAgEAaPsfuKj9Fm3pBYR7H7io/RZt6QWE3Rywy20etX1n7eZ/SuGqpySvpkM/NA/pXDVU5JX0yGfkfa+eOi4eHvbVfL8gAcixAAAAAAAAAAAAAAAAAAAAAaDQAGg0ABoNAAaDQAQNBCANH2P3FR+izb0gsI9j9xUfos29ILCbo5YZbaPWr6z9vM/pXDVU5JX0yGfmgf0rhqqckr6ZDP2hH2vnjouHh721Xy/IA0GhyLEBoNAAaDQAGg0ABoNAAaDQAGg0ABoNAAaDQAGg0ABoAaS1ToNyU3tJWE1ToNyU3tJWFVE3q03Mt2+lxTmlap0G5Kb2krCap0G5Kb2krCqhq03G30uKc0rVOg3JTe0lYTVOg3JTe0lYVUNWm42+lxTmlap0G5Kb2krCap0G5Kb2krCqhq03G30uKc0rVOg3JTe0lYTVOg3JTe0lYVUNWm42+lxTm/EmTLzeXkSZEvJlSpeTCXLlZEIQl5EIf5CEP+QfsHp8f7fLOc1kZ7Ky5GdSZc+Tl6ITJMzJhlSsv+9P8AcIp+qdBuSm9pKwqo/JiJ/t7p0ldMeVMzCVqnQbkpvaSsJqnQbkpvaSsKqPzVpue9vpcU5pWqdBuSm9pKwmqdBuSm9pKwqoatNxt9LinNK1ToNyU3tJWE1ToNyU3tJWFVDVpuNvpcU5pWqdBuSm9pKwmqdBuSm9pKwqoatNxt9LinNK1ToNyU3tJWE1ToNyU3tJWFVDVpuNvpcU5pWqdBuSm9pKwmqdBuSm9pKwqoatNxt9LinNK1ToNyU3tJWE1ToNyU3tJWFVDVpuNvpcU5pWqdBuSm9pKwmqdBuSm9pKwqoatNxt9LinNK1ToNyU3tJWE1ToNyU3tJWFVDVpuNvpcU5pWqdBuSm9pKwmqdBuSm9pKwqoatNxt9LinNK1ToNyU3tJWF/isGrTcbfS4pzeV2oWVvTx5+A2oWVvTx5+BwIR+913QuPD1lxVZx2d92oWVvTx5+A2oWVvTx5+BwIN7rug4esuKrOOzvu1Cyt6ePPwG1Cyt6ePPwOBBvdd0HD1lxVZx2d92oWVvTx5+A2oWVvTx5+BwIN7rug4esuKrOOzvu1Cyt6ePPwG0+yt6ePOwOBEDe67oOHrLiqzjs1Dmedyc/kSc6zbL/AJyZ+Rkz5OXojD+eTGGmEdEf7fZHsfuKj9Fm3pBYSNM+cRKmaWmKK6qY/wBT5P5anUs1o+bTc9z6Z/5ZvJhCM2Z/GOV/HTGEP8hCMf8AYwef2oWVvTx5+B9P0rhqqckr6ZDPzl0+nq0dXlCe/iv4vQ2zQzXpJmJifL/HldH/ACXfdqFlb08efgNqFlb08efgcCHw3uu6Erw9ZcVWcdnfdqFlb08efgNqFlb08efgcCDe67oOHrLiqzjs77tQsrenjz8BtQsrenjz8DgQb3XdBw9ZcVWcdnfdqFlb08efgNqFlb08efgcCDe67oOHrLiqzjs77tQsrenjz8BtQsrenjz8DgQb3XdBw9ZcVWcdnfdqFlb08efgNqFlb08efgcCDe67oOHrLiqzjs77tQsrenjz8BtQsrenjz8DgQb3XdBw9ZcVWcdnfdqFlb08efgNqFlb08efgcCDe67oOHrLiqzjs77tQsrenjz8BtQsrenjz8DgQb3XdBw9ZcVWcdnfdqFlb08efgNqFlb08efgcCDe67oOHrLiqzjs77tQsrenjz8A4EG913QcPWXFVnHYAciwgAAAAABAIA0fY/cVH6LNvSCwj2P3FR+izb0gsJujlhlto9avrP28z+lcNVTklfTIZ+aB/SuGqpySvpkM/I+188dFw8Pe2q+X5AA5FiAAAAAAAAAAAAAAAAAAAAAAAAAAAACAQBo+x+4qP0WbekFhHsfuKj9Fm3pBYTdHLDLbR61fWft5n9K4aqnJK+mQz80D+lcNVTklfTIZ+R9r546Lh4e9tV8vyAByLEAAAAAAAAAAAAAAAAAAAAAAAAAAAAEAgDR9j9xUfos29ILCPY/cVH6LNvSCwm6OWGW2j1q+s/bzP6Vw1VOSV9Mhn5oH9K4aqnJK+mQz8j7Xzx0XDw97ar5fkADkWIAAAAAAAAAAAAAAAAAAAAAAAAAAAAIBAGj7H7io/RZt6QWEex+4qP0WbekFhN0csMttHrV9Z+3mf0rhqqckr6ZDPzQP6Vw1VOSV9Mhn5H2vnjouHh721Xy/IAHIsQAAAAAAAAAAAAAAAAAAAAAAAAAAAAQAGj7H7io/RZt6QWATdHLDLbR61fWft5n9K4aqnJK+mQz8CPtfPHRcPD3tqvl+QAORYg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17" name="AutoShape 5" descr="data:image/jpeg;base64,/9j/4AAQSkZJRgABAQAAAQABAAD/2wCEAAkGBggGCQkIBwgKCQkKDQ0ICAgMDRUTCAkWHxohIB8cHh4jGzIqIyUvJR4eITssLzM5PS4uISE9PDUqPC8tPSkBCQoKDQwNGQ8OGTUgHiQyNSo0NDU1MzU1Lio1NTI1NTQ1NDU1LjYqNSw1NTQsKTU1Ly8sNC42Mik0NiopLC4yNv/AABEIALcBEwMBIgACEQEDEQH/xAAcAAEBAQEBAQEBAQAAAAAAAAAABQgHBgMCBAH/xAAtEAEAAAMDDQEAAwEBAAAAAAAAAQMFBlXSAgQRFhc1NnJ0lKSyswcSITFBE//EABsBAQADAQEBAQAAAAAAAAAAAAAFBgcEAgMB/8QALhEBAAEBBAgHAAIDAAAAAAAAAAECBFFSkQMSExQWMnHRBhEzNHKxwQUxIUFh/9oADAMBAAIRAxEAPwDwQCCawAAAAAAEAgDR9j9xUfos29ILCPY/cVH6LNvSCwm6OWGW2j1q+s/bzP6Vw1VOSV9Mhn5oH9K4aqnJK+mQz8j7Xzx0XDw97ar5fkADkWIAAAAAAAAAAAAAAAAAAAAAAAAAAAAIBAGj7H7io/RZt6QWEex+4qP0WbekFhN0csMttHrV9Z+3mf0rhqqckr6ZDPzQP6Vw1VOSV9Mhn5H2vnjouHh721Xy/IAHIsQAAAAAAAAAAAAAAAAAAAAAAAAAAAAQCANH2P3FR+izb0gsI9j9xUfos29ILCbo5YZbaPWr6z9vM/pXDVU5JX0yGfmgf0rhqqckr6ZDPyPtfPHRcPD3tqvl+QAORYgAAAAAAAAAAAAAAAAAAAAAAAAAAAAgEAaPsfuKj9Fm3pBYR7H7io/RZt6QWE3Rywy20etX1n7eZ/SuGqpySvpkM/NA/pXDVU5JX0yGfkfa+eOi4eHvbVfL8gAcixAAAAAAAAAAAAAAAAAAAAAaDQAGg0ABoNAAaDQAQNBCANH2P3FR+izb0gsI9j9xUfos29ILCbo5YZbaPWr6z9vM/pXDVU5JX0yGfmgf0rhqqckr6ZDP2hH2vnjouHh721Xy/IA0GhyLEBoNAAaDQAGg0ABoNAAaDQAGg0ABoNAAaDQAGg0ABoAaS1ToNyU3tJWE1ToNyU3tJWFVE3q03Mt2+lxTmlap0G5Kb2krCap0G5Kb2krCqhq03G30uKc0rVOg3JTe0lYTVOg3JTe0lYVUNWm42+lxTmlap0G5Kb2krCap0G5Kb2krCqhq03G30uKc0rVOg3JTe0lYTVOg3JTe0lYVUNWm42+lxTm/EmTLzeXkSZEvJlSpeTCXLlZEIQl5EIf5CEP+QfsHp8f7fLOc1kZ7Ky5GdSZc+Tl6ITJMzJhlSsv+9P8AcIp+qdBuSm9pKwqo/JiJ/t7p0ldMeVMzCVqnQbkpvaSsJqnQbkpvaSsKqPzVpue9vpcU5pWqdBuSm9pKwmqdBuSm9pKwqoatNxt9LinNK1ToNyU3tJWE1ToNyU3tJWFVDVpuNvpcU5pWqdBuSm9pKwmqdBuSm9pKwqoatNxt9LinNK1ToNyU3tJWE1ToNyU3tJWFVDVpuNvpcU5pWqdBuSm9pKwmqdBuSm9pKwqoatNxt9LinNK1ToNyU3tJWE1ToNyU3tJWFVDVpuNvpcU5pWqdBuSm9pKwmqdBuSm9pKwqoatNxt9LinNK1ToNyU3tJWE1ToNyU3tJWFVDVpuNvpcU5pWqdBuSm9pKwmqdBuSm9pKwqoatNxt9LinNK1ToNyU3tJWF/isGrTcbfS4pzeV2oWVvTx5+A2oWVvTx5+BwIR+913QuPD1lxVZx2d92oWVvTx5+A2oWVvTx5+BwIN7rug4esuKrOOzvu1Cyt6ePPwG1Cyt6ePPwOBBvdd0HD1lxVZx2d92oWVvTx5+A2oWVvTx5+BwIN7rug4esuKrOOzvu1Cyt6ePPwG0+yt6ePOwOBEDe67oOHrLiqzjs1Dmedyc/kSc6zbL/AJyZ+Rkz5OXojD+eTGGmEdEf7fZHsfuKj9Fm3pBYSNM+cRKmaWmKK6qY/wBT5P5anUs1o+bTc9z6Z/5ZvJhCM2Z/GOV/HTGEP8hCMf8AYwef2oWVvTx5+B9P0rhqqckr6ZDPzl0+nq0dXlCe/iv4vQ2zQzXpJmJifL/HldH/ACXfdqFlb08efgNqFlb08efgcCHw3uu6Erw9ZcVWcdnfdqFlb08efgNqFlb08efgcCDe67oOHrLiqzjs77tQsrenjz8BtQsrenjz8DgQb3XdBw9ZcVWcdnfdqFlb08efgNqFlb08efgcCDe67oOHrLiqzjs77tQsrenjz8BtQsrenjz8DgQb3XdBw9ZcVWcdnfdqFlb08efgNqFlb08efgcCDe67oOHrLiqzjs77tQsrenjz8BtQsrenjz8DgQb3XdBw9ZcVWcdnfdqFlb08efgNqFlb08efgcCDe67oOHrLiqzjs77tQsrenjz8BtQsrenjz8DgQb3XdBw9ZcVWcdnfdqFlb08efgNqFlb08efgcCDe67oOHrLiqzjs77tQsrenjz8A4EG913QcPWXFVnHYAciwgAAAAABAIA0fY/cVH6LNvSCwj2P3FR+izb0gsJujlhlto9avrP28z+lcNVTklfTIZ+aB/SuGqpySvpkM/I+188dFw8Pe2q+X5AA5FiAAAAAAAAAAAAAAAAAAAAAAAAAAAACAQBo+x+4qP0WbekFhHsfuKj9Fm3pBYTdHLDLbR61fWft5n9K4aqnJK+mQz80D+lcNVTklfTIZ+R9r546Lh4e9tV8vyAByLEAAAAAAAAAAAAAAAAAAAAAAAAAAAAEAgDR9j9xUfos29ILCPY/cVH6LNvSCwm6OWGW2j1q+s/bzP6Vw1VOSV9Mhn5oH9K4aqnJK+mQz8j7Xzx0XDw97ar5fkADkWIAAAAAAAAAAAAAAAAAAAAAAAAAAAAIBAGj7H7io/RZt6QWEex+4qP0WbekFhN0csMttHrV9Z+3mf0rhqqckr6ZDPzQP6Vw1VOSV9Mhn5H2vnjouHh721Xy/IAHIsQAAAAAAAAAAAAAAAAAAAAAAAAAAAAQAGj7H7io/RZt6QWATdHLDLbR61fWft5n9K4aqnJK+mQz8CPtfPHRcPD3tqvl+QAORYg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9" name="Picture 7" descr="http://www.barcode.md/img/content/114/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00042"/>
            <a:ext cx="678621" cy="452414"/>
          </a:xfrm>
          <a:prstGeom prst="rect">
            <a:avLst/>
          </a:prstGeom>
          <a:noFill/>
        </p:spPr>
      </p:pic>
      <p:pic>
        <p:nvPicPr>
          <p:cNvPr id="26" name="Рисунок 25" descr="H:\RED\велогонка\ВЕЛОГОНКА 2013\вводные\logo_black.JPG"/>
          <p:cNvPicPr/>
          <p:nvPr/>
        </p:nvPicPr>
        <p:blipFill>
          <a:blip r:embed="rId9" cstate="print"/>
          <a:srcRect l="19956" t="21674" r="20631" b="27504"/>
          <a:stretch>
            <a:fillRect/>
          </a:stretch>
        </p:blipFill>
        <p:spPr bwMode="auto">
          <a:xfrm>
            <a:off x="2771800" y="188640"/>
            <a:ext cx="720080" cy="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1000100" y="1928802"/>
            <a:ext cx="7358114" cy="2500330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СПАСИБО ЗА ВНИМАНИЕ!</a:t>
            </a:r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ДО ВСТРЕЧИ НА</a:t>
            </a:r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RACE HORIZON PARK 2013!</a:t>
            </a:r>
            <a:endParaRPr lang="ru-RU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endParaRPr lang="uk-UA" sz="20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H:\RED\велогонка\ВЕЛОГОНКА 2013\вводные\logo_black.JPG"/>
          <p:cNvPicPr/>
          <p:nvPr/>
        </p:nvPicPr>
        <p:blipFill>
          <a:blip r:embed="rId2" cstate="print"/>
          <a:srcRect l="19956" t="21674" r="20631" b="27504"/>
          <a:stretch>
            <a:fillRect/>
          </a:stretch>
        </p:blipFill>
        <p:spPr bwMode="auto">
          <a:xfrm>
            <a:off x="4211960" y="2852936"/>
            <a:ext cx="720080" cy="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Валерий\Downloads\Горбу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143380"/>
            <a:ext cx="881058" cy="132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 descr="C:\Users\Валерий\Downloads\Кулимбет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953685" cy="128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C:\Users\Валерий\Downloads\Бахтияр_Кожата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85860"/>
            <a:ext cx="904871" cy="135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 descr="C:\Users\Валерий\Downloads\Ayazba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285860"/>
            <a:ext cx="900257" cy="135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C:\Users\Валерий\Downloads\Fomini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285860"/>
            <a:ext cx="914395" cy="135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Лента лицом вниз 2"/>
          <p:cNvSpPr/>
          <p:nvPr/>
        </p:nvSpPr>
        <p:spPr>
          <a:xfrm>
            <a:off x="1857356" y="142852"/>
            <a:ext cx="7000924" cy="1143008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ASTANA CONTINENTAL TEAM                    </a:t>
            </a:r>
          </a:p>
          <a:p>
            <a:pPr algn="ctr"/>
            <a:r>
              <a:rPr lang="uk-UA" sz="2000" b="1" dirty="0" smtClean="0">
                <a:solidFill>
                  <a:schemeClr val="accent4"/>
                </a:solidFill>
                <a:latin typeface="Arial Narrow" pitchFamily="34" charset="0"/>
              </a:rPr>
              <a:t>Казахстан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endParaRPr lang="uk-UA" sz="20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35729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Генеральный Менеджер </a:t>
            </a:r>
            <a:r>
              <a:rPr lang="ru-RU" sz="1200" b="1" dirty="0" smtClean="0">
                <a:latin typeface="Arial Narrow" pitchFamily="34" charset="0"/>
              </a:rPr>
              <a:t>Александр Винокуров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Спортивный директор </a:t>
            </a:r>
            <a:r>
              <a:rPr lang="ru-RU" sz="1200" b="1" dirty="0" smtClean="0">
                <a:latin typeface="Arial Narrow" pitchFamily="34" charset="0"/>
              </a:rPr>
              <a:t>Дмитрий Седун </a:t>
            </a:r>
            <a:endParaRPr lang="uk-UA" sz="1200" b="1" dirty="0" smtClean="0"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4143380"/>
          <a:ext cx="4000528" cy="205735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00389"/>
                <a:gridCol w="1600139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+mn-lt"/>
                        </a:rPr>
                        <a:t>SURNAME</a:t>
                      </a:r>
                      <a:r>
                        <a:rPr lang="uk-UA" sz="1400" b="1" dirty="0">
                          <a:latin typeface="+mn-lt"/>
                        </a:rPr>
                        <a:t>, </a:t>
                      </a:r>
                      <a:r>
                        <a:rPr lang="uk-UA" sz="1400" b="1" dirty="0" smtClean="0">
                          <a:latin typeface="+mn-lt"/>
                        </a:rPr>
                        <a:t>FIRST </a:t>
                      </a:r>
                      <a:r>
                        <a:rPr lang="uk-UA" sz="1400" b="1" dirty="0">
                          <a:latin typeface="+mn-lt"/>
                        </a:rPr>
                        <a:t>NAME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UCI  CODE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AYAZBAYEV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MAXAT</a:t>
                      </a:r>
                      <a:endParaRPr lang="uk-UA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KAZ 19920127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GORBUNOV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VLADISLAV</a:t>
                      </a:r>
                      <a:endParaRPr lang="uk-UA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KAZ 19911207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FOMINYKH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DANIIL</a:t>
                      </a:r>
                      <a:endParaRPr lang="uk-UA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KAZ 19910828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KOZHATAYEV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BAKHTIYAR</a:t>
                      </a:r>
                      <a:endParaRPr lang="uk-UA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KAZ 19920328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KULIMBETOV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NURBOLAT</a:t>
                      </a:r>
                      <a:endParaRPr lang="uk-UA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KAZ 19920509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TEAM MANAGER:</a:t>
                      </a:r>
                      <a:r>
                        <a:rPr lang="uk-UA" sz="1400" dirty="0">
                          <a:latin typeface="+mn-lt"/>
                        </a:rPr>
                        <a:t> 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BAIGUDINOV KAIRAT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5720" y="2714620"/>
            <a:ext cx="1285884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Чемпион Азии 2013 в раздельном старте в группе U23 (</a:t>
            </a:r>
            <a:r>
              <a:rPr lang="ru-RU" sz="1000" i="1" dirty="0" err="1" smtClean="0">
                <a:latin typeface="Arial Narrow" pitchFamily="34" charset="0"/>
              </a:rPr>
              <a:t>андеры</a:t>
            </a:r>
            <a:r>
              <a:rPr lang="ru-RU" sz="1000" i="1" dirty="0" smtClean="0">
                <a:latin typeface="Arial Narrow" pitchFamily="34" charset="0"/>
              </a:rPr>
              <a:t>)</a:t>
            </a:r>
            <a:endParaRPr lang="uk-UA" sz="1000" i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143380"/>
            <a:ext cx="10001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KULIMBETOV NURBOLAT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1670" y="4857760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GORBUNOV VLADISLAV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910" y="2071678"/>
            <a:ext cx="9286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FOMINYKH DANIIL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7554" y="2071678"/>
            <a:ext cx="10001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AYAZBAYEV MAXAT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8794" y="2071678"/>
            <a:ext cx="9286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KOZHATAYEV BAKHTIYAR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71802" y="2714620"/>
            <a:ext cx="142876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Победа в общем зачете Итальянской Международной гонки </a:t>
            </a:r>
            <a:r>
              <a:rPr lang="ru-RU" sz="1000" i="1" dirty="0" err="1" smtClean="0">
                <a:latin typeface="Arial Narrow" pitchFamily="34" charset="0"/>
              </a:rPr>
              <a:t>Лунгианы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Giro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Internazionale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Della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Lunigiana</a:t>
            </a:r>
            <a:r>
              <a:rPr lang="ru-RU" sz="1000" i="1" dirty="0" smtClean="0">
                <a:latin typeface="Arial Narrow" pitchFamily="34" charset="0"/>
              </a:rPr>
              <a:t> (2.1) в 2010м году и Генеральная классификация Тура </a:t>
            </a:r>
            <a:r>
              <a:rPr lang="ru-RU" sz="1000" i="1" dirty="0" err="1" smtClean="0">
                <a:latin typeface="Arial Narrow" pitchFamily="34" charset="0"/>
              </a:rPr>
              <a:t>Болгрии</a:t>
            </a:r>
            <a:r>
              <a:rPr lang="ru-RU" sz="1000" i="1" dirty="0" smtClean="0">
                <a:latin typeface="Arial Narrow" pitchFamily="34" charset="0"/>
              </a:rPr>
              <a:t> 2012 (GC 62nd </a:t>
            </a:r>
            <a:r>
              <a:rPr lang="ru-RU" sz="1000" i="1" dirty="0" err="1" smtClean="0">
                <a:latin typeface="Arial Narrow" pitchFamily="34" charset="0"/>
              </a:rPr>
              <a:t>Tour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of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Bulgaria</a:t>
            </a:r>
            <a:r>
              <a:rPr lang="ru-RU" sz="1000" i="1" dirty="0" smtClean="0">
                <a:latin typeface="Arial Narrow" pitchFamily="34" charset="0"/>
              </a:rPr>
              <a:t> (2012)).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43042" y="2714620"/>
            <a:ext cx="121444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Обладатель майки горного короля двух престижных многодневных гонок бельгийской </a:t>
            </a:r>
            <a:r>
              <a:rPr lang="ru-RU" sz="1000" i="1" dirty="0" err="1" smtClean="0">
                <a:latin typeface="Arial Narrow" pitchFamily="34" charset="0"/>
              </a:rPr>
              <a:t>Le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Triptyque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des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Monts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et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Chвteaux</a:t>
            </a:r>
            <a:r>
              <a:rPr lang="ru-RU" sz="1000" i="1" dirty="0" smtClean="0">
                <a:latin typeface="Arial Narrow" pitchFamily="34" charset="0"/>
              </a:rPr>
              <a:t> (2.2) и Тур Азербайджана.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7752" y="1928802"/>
            <a:ext cx="4000528" cy="19543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latin typeface="Arial Narrow" pitchFamily="34" charset="0"/>
              </a:rPr>
              <a:t>Континентальная команда Астана </a:t>
            </a:r>
            <a:r>
              <a:rPr lang="ru-RU" sz="1100" dirty="0" smtClean="0">
                <a:latin typeface="Arial Narrow" pitchFamily="34" charset="0"/>
              </a:rPr>
              <a:t>– это казахстанская профессиональная шоссейная велокоманда, спонсируемая фондом «</a:t>
            </a:r>
            <a:r>
              <a:rPr lang="ru-RU" sz="1100" dirty="0" err="1" smtClean="0">
                <a:latin typeface="Arial Narrow" pitchFamily="34" charset="0"/>
              </a:rPr>
              <a:t>Самрук-Казына</a:t>
            </a:r>
            <a:r>
              <a:rPr lang="ru-RU" sz="1100" dirty="0" smtClean="0">
                <a:latin typeface="Arial Narrow" pitchFamily="34" charset="0"/>
              </a:rPr>
              <a:t>», она так же является вторым дивизионом элитной профессиональной команды </a:t>
            </a:r>
            <a:r>
              <a:rPr lang="ru-RU" sz="1100" b="1" dirty="0" smtClean="0">
                <a:latin typeface="Arial Narrow" pitchFamily="34" charset="0"/>
              </a:rPr>
              <a:t>Про Тим Астана,</a:t>
            </a:r>
            <a:r>
              <a:rPr lang="ru-RU" sz="1100" dirty="0" smtClean="0">
                <a:latin typeface="Arial Narrow" pitchFamily="34" charset="0"/>
              </a:rPr>
              <a:t> за которую выступают </a:t>
            </a:r>
            <a:r>
              <a:rPr lang="ru-RU" sz="1100" dirty="0" err="1" smtClean="0">
                <a:latin typeface="Arial Narrow" pitchFamily="34" charset="0"/>
              </a:rPr>
              <a:t>топовые</a:t>
            </a:r>
            <a:r>
              <a:rPr lang="ru-RU" sz="1100" dirty="0" smtClean="0">
                <a:latin typeface="Arial Narrow" pitchFamily="34" charset="0"/>
              </a:rPr>
              <a:t> велосипедисты планеты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Винченцо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Нибали</a:t>
            </a:r>
            <a:r>
              <a:rPr lang="ru-RU" sz="1100" b="1" dirty="0" smtClean="0">
                <a:latin typeface="Arial Narrow" pitchFamily="34" charset="0"/>
              </a:rPr>
              <a:t>, </a:t>
            </a:r>
            <a:r>
              <a:rPr lang="ru-RU" sz="1100" b="1" dirty="0" err="1" smtClean="0">
                <a:latin typeface="Arial Narrow" pitchFamily="34" charset="0"/>
              </a:rPr>
              <a:t>Янец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Брайкович</a:t>
            </a:r>
            <a:r>
              <a:rPr lang="ru-RU" sz="1100" b="1" dirty="0" smtClean="0">
                <a:latin typeface="Arial Narrow" pitchFamily="34" charset="0"/>
              </a:rPr>
              <a:t>, </a:t>
            </a:r>
            <a:r>
              <a:rPr lang="ru-RU" sz="1100" b="1" dirty="0" err="1" smtClean="0">
                <a:latin typeface="Arial Narrow" pitchFamily="34" charset="0"/>
              </a:rPr>
              <a:t>Энрикко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Гаспаротто</a:t>
            </a:r>
            <a:r>
              <a:rPr lang="ru-RU" sz="1100" dirty="0" smtClean="0">
                <a:latin typeface="Arial Narrow" pitchFamily="34" charset="0"/>
              </a:rPr>
              <a:t> и другие. Цвета казахстанской  Астаны защищали </a:t>
            </a:r>
            <a:r>
              <a:rPr lang="ru-RU" sz="1100" b="1" dirty="0" smtClean="0">
                <a:latin typeface="Arial Narrow" pitchFamily="34" charset="0"/>
              </a:rPr>
              <a:t>Альберто </a:t>
            </a:r>
            <a:r>
              <a:rPr lang="ru-RU" sz="1100" b="1" dirty="0" err="1" smtClean="0">
                <a:latin typeface="Arial Narrow" pitchFamily="34" charset="0"/>
              </a:rPr>
              <a:t>Контадор</a:t>
            </a:r>
            <a:r>
              <a:rPr lang="ru-RU" sz="1100" b="1" dirty="0" smtClean="0">
                <a:latin typeface="Arial Narrow" pitchFamily="34" charset="0"/>
              </a:rPr>
              <a:t>, </a:t>
            </a:r>
            <a:r>
              <a:rPr lang="ru-RU" sz="1100" b="1" dirty="0" err="1" smtClean="0">
                <a:latin typeface="Arial Narrow" pitchFamily="34" charset="0"/>
              </a:rPr>
              <a:t>Ленс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Армстронг</a:t>
            </a:r>
            <a:r>
              <a:rPr lang="ru-RU" sz="1100" b="1" dirty="0" smtClean="0">
                <a:latin typeface="Arial Narrow" pitchFamily="34" charset="0"/>
              </a:rPr>
              <a:t>, Александр Винокуров,</a:t>
            </a:r>
            <a:r>
              <a:rPr lang="ru-RU" sz="1100" dirty="0" smtClean="0">
                <a:latin typeface="Arial Narrow" pitchFamily="34" charset="0"/>
              </a:rPr>
              <a:t> ныне являющийся Генеральным Менеджером команды. </a:t>
            </a:r>
            <a:r>
              <a:rPr lang="ru-RU" sz="1100" dirty="0" err="1" smtClean="0">
                <a:latin typeface="Arial Narrow" pitchFamily="34" charset="0"/>
              </a:rPr>
              <a:t>Континенатальная</a:t>
            </a:r>
            <a:r>
              <a:rPr lang="ru-RU" sz="1100" dirty="0" smtClean="0">
                <a:latin typeface="Arial Narrow" pitchFamily="34" charset="0"/>
              </a:rPr>
              <a:t> казахстанская команда получила международную лицензию UCI в 2012 году. В составе команды ASTANA CONTINENTAL TEAM заявлены опытные казахстанские спортсмены. </a:t>
            </a:r>
            <a:endParaRPr lang="uk-UA" sz="1100" dirty="0" smtClean="0">
              <a:latin typeface="Arial Narrow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428992" y="4572008"/>
            <a:ext cx="1285884" cy="17145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Состав </a:t>
            </a:r>
            <a:r>
              <a:rPr lang="en-US" sz="1400" b="1" dirty="0" smtClean="0"/>
              <a:t>Race Horizon Park 2013</a:t>
            </a:r>
            <a:endParaRPr lang="uk-UA" sz="1400" b="1" dirty="0"/>
          </a:p>
        </p:txBody>
      </p:sp>
      <p:pic>
        <p:nvPicPr>
          <p:cNvPr id="25" name="Рисунок 24" descr="img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5720" y="142852"/>
            <a:ext cx="1500198" cy="88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285720" y="4857760"/>
            <a:ext cx="128588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Серебряный призер групповой гонки Чемпионата Азии 2013 и победитель этапа Тура Азербайджана</a:t>
            </a:r>
            <a:endParaRPr lang="uk-UA" sz="1000" i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5517232"/>
            <a:ext cx="14893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Бронзовый призер Чемпионата Азии 2013 в раздельном старте в группе U23 (</a:t>
            </a:r>
            <a:r>
              <a:rPr lang="ru-RU" sz="1000" i="1" dirty="0" err="1" smtClean="0">
                <a:latin typeface="Arial Narrow" pitchFamily="34" charset="0"/>
              </a:rPr>
              <a:t>андеры</a:t>
            </a:r>
            <a:r>
              <a:rPr lang="ru-RU" sz="1000" i="1" dirty="0" smtClean="0">
                <a:latin typeface="Arial Narrow" pitchFamily="34" charset="0"/>
              </a:rPr>
              <a:t>)</a:t>
            </a:r>
            <a:endParaRPr lang="uk-UA" sz="1000" i="1" dirty="0" smtClean="0">
              <a:latin typeface="Arial Narrow" pitchFamily="34" charset="0"/>
            </a:endParaRPr>
          </a:p>
        </p:txBody>
      </p:sp>
      <p:pic>
        <p:nvPicPr>
          <p:cNvPr id="14344" name="Picture 8" descr="https://encrypted-tbn0.gstatic.com/images?q=tbn:ANd9GcRRZ-RSSVa2cR42qPpQX9-6uZ1u4PYi9wKeQ-8d5umEb6uipORvX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28604"/>
            <a:ext cx="714380" cy="475388"/>
          </a:xfrm>
          <a:prstGeom prst="rect">
            <a:avLst/>
          </a:prstGeom>
          <a:noFill/>
        </p:spPr>
      </p:pic>
      <p:pic>
        <p:nvPicPr>
          <p:cNvPr id="29" name="Рисунок 28" descr="H:\RED\велогонка\ВЕЛОГОНКА 2013\вводные\logo_black.JPG"/>
          <p:cNvPicPr/>
          <p:nvPr/>
        </p:nvPicPr>
        <p:blipFill>
          <a:blip r:embed="rId9" cstate="print"/>
          <a:srcRect l="19956" t="21674" r="20631" b="27504"/>
          <a:stretch>
            <a:fillRect/>
          </a:stretch>
        </p:blipFill>
        <p:spPr bwMode="auto">
          <a:xfrm>
            <a:off x="2771800" y="188640"/>
            <a:ext cx="720080" cy="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Валерий\Downloads\vasyly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4" y="1285861"/>
            <a:ext cx="85725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Валерий\Downloads\prev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6"/>
            <a:ext cx="881062" cy="1321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Валерий\Downloads\kononen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857249" cy="1285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Валерий\Downloads\khrip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196752"/>
            <a:ext cx="928694" cy="13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Валерий\Downloads\gomeni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013176"/>
            <a:ext cx="881061" cy="132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Лента лицом вниз 2"/>
          <p:cNvSpPr/>
          <p:nvPr/>
        </p:nvSpPr>
        <p:spPr>
          <a:xfrm>
            <a:off x="1857356" y="142852"/>
            <a:ext cx="7000924" cy="1143008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KOLSS CYCLING TEAM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Украина </a:t>
            </a:r>
            <a:endParaRPr lang="uk-UA" sz="20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35729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Президент клуба </a:t>
            </a:r>
            <a:r>
              <a:rPr lang="ru-RU" sz="1200" b="1" dirty="0" smtClean="0">
                <a:latin typeface="Arial Narrow" pitchFamily="34" charset="0"/>
              </a:rPr>
              <a:t>Николай </a:t>
            </a:r>
            <a:r>
              <a:rPr lang="ru-RU" sz="1200" b="1" dirty="0" err="1" smtClean="0">
                <a:latin typeface="Arial Narrow" pitchFamily="34" charset="0"/>
              </a:rPr>
              <a:t>Скоренко</a:t>
            </a:r>
            <a:endParaRPr lang="ru-RU" sz="12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Тренеры </a:t>
            </a:r>
            <a:r>
              <a:rPr lang="ru-RU" sz="1200" b="1" dirty="0" smtClean="0">
                <a:latin typeface="Arial Narrow" pitchFamily="34" charset="0"/>
              </a:rPr>
              <a:t>Владимир </a:t>
            </a:r>
            <a:r>
              <a:rPr lang="ru-RU" sz="1200" b="1" dirty="0" err="1" smtClean="0">
                <a:latin typeface="Arial Narrow" pitchFamily="34" charset="0"/>
              </a:rPr>
              <a:t>Пульников</a:t>
            </a:r>
            <a:r>
              <a:rPr lang="ru-RU" sz="1200" b="1" dirty="0" smtClean="0">
                <a:latin typeface="Arial Narrow" pitchFamily="34" charset="0"/>
              </a:rPr>
              <a:t>/ Михаил </a:t>
            </a:r>
            <a:r>
              <a:rPr lang="ru-RU" sz="1200" b="1" dirty="0" err="1" smtClean="0">
                <a:latin typeface="Arial Narrow" pitchFamily="34" charset="0"/>
              </a:rPr>
              <a:t>Суралев</a:t>
            </a:r>
            <a:endParaRPr lang="en-US" sz="1200" b="1" dirty="0" smtClean="0"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4143380"/>
          <a:ext cx="4000528" cy="182513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57454"/>
                <a:gridCol w="1643074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+mn-lt"/>
                        </a:rPr>
                        <a:t>SURNAME</a:t>
                      </a:r>
                      <a:r>
                        <a:rPr lang="uk-UA" sz="1400" b="1" dirty="0">
                          <a:latin typeface="+mn-lt"/>
                        </a:rPr>
                        <a:t>, </a:t>
                      </a:r>
                      <a:r>
                        <a:rPr lang="uk-UA" sz="1400" b="1" dirty="0" smtClean="0">
                          <a:latin typeface="+mn-lt"/>
                        </a:rPr>
                        <a:t>FIRST </a:t>
                      </a:r>
                      <a:r>
                        <a:rPr lang="uk-UA" sz="1400" b="1" dirty="0">
                          <a:latin typeface="+mn-lt"/>
                        </a:rPr>
                        <a:t>NAME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UCI  CODE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KONONENKO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MYKHAYLO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UKR30</a:t>
                      </a: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1987</a:t>
                      </a:r>
                      <a:endParaRPr lang="uk-U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VASYLYUK ANDRIY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UKR29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08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1987</a:t>
                      </a:r>
                      <a:endParaRPr lang="uk-U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GOMENIUK VOLODYMYR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UKR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0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01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1985</a:t>
                      </a:r>
                      <a:endParaRPr lang="uk-U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KHRIPTA ANDRII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UKR29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1986</a:t>
                      </a:r>
                      <a:endParaRPr lang="uk-U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PREVAR OLEKSANDR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UKR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28/06/1990</a:t>
                      </a:r>
                      <a:endParaRPr lang="uk-U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TEAM MANAGER:</a:t>
                      </a:r>
                      <a:r>
                        <a:rPr lang="uk-UA" sz="1400" dirty="0">
                          <a:latin typeface="+mn-lt"/>
                        </a:rPr>
                        <a:t> 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</a:rPr>
                        <a:t>Suralov</a:t>
                      </a:r>
                      <a:r>
                        <a:rPr lang="ru-RU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Mykhailo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63888" y="2060848"/>
            <a:ext cx="7858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KHRIPTA ANDRII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7744" y="4365104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PREVAR OLEKSANDR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5786" y="2071678"/>
            <a:ext cx="9286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KONONENKO MYKHAYLO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3728" y="5805264"/>
            <a:ext cx="10001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GOMENIUK VOLODYMYR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3108" y="2071678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VASYLYUK ANDRIY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6314" y="2071679"/>
            <a:ext cx="400052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 Narrow" pitchFamily="34" charset="0"/>
              </a:rPr>
              <a:t>В 2010 году, на базе спортивного клуба </a:t>
            </a:r>
            <a:r>
              <a:rPr lang="ru-RU" sz="1200" b="1" dirty="0" smtClean="0">
                <a:latin typeface="Arial Narrow" pitchFamily="34" charset="0"/>
              </a:rPr>
              <a:t>KOLSS, </a:t>
            </a:r>
            <a:r>
              <a:rPr lang="ru-RU" sz="1200" dirty="0" smtClean="0">
                <a:latin typeface="Arial Narrow" pitchFamily="34" charset="0"/>
              </a:rPr>
              <a:t>существующего с 2007 года, образовалась команда из восьми </a:t>
            </a:r>
            <a:r>
              <a:rPr lang="ru-RU" sz="1200" b="1" dirty="0" smtClean="0">
                <a:latin typeface="Arial Narrow" pitchFamily="34" charset="0"/>
              </a:rPr>
              <a:t>спортсменов KOLSS CYCLING TEAM. </a:t>
            </a:r>
            <a:r>
              <a:rPr lang="ru-RU" sz="1200" dirty="0" smtClean="0">
                <a:latin typeface="Arial Narrow" pitchFamily="34" charset="0"/>
              </a:rPr>
              <a:t>За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время своего существования велосипедный клуб KOLSS помог развить свое мастерство юным спортсменам из </a:t>
            </a:r>
            <a:r>
              <a:rPr lang="ru-RU" sz="1200" dirty="0" err="1" smtClean="0">
                <a:latin typeface="Arial Narrow" pitchFamily="34" charset="0"/>
              </a:rPr>
              <a:t>Броварского</a:t>
            </a:r>
            <a:r>
              <a:rPr lang="ru-RU" sz="1200" dirty="0" smtClean="0">
                <a:latin typeface="Arial Narrow" pitchFamily="34" charset="0"/>
              </a:rPr>
              <a:t> и Республиканского высших училищ физической культуры (БВУФК и РВУФК). За команду KOLSS выступают спортсмены – </a:t>
            </a:r>
            <a:r>
              <a:rPr lang="ru-RU" sz="1200" b="1" dirty="0" smtClean="0">
                <a:latin typeface="Arial Narrow" pitchFamily="34" charset="0"/>
              </a:rPr>
              <a:t>мастера спорта международного класса</a:t>
            </a:r>
            <a:r>
              <a:rPr lang="ru-RU" sz="1200" dirty="0" smtClean="0">
                <a:latin typeface="Arial Narrow" pitchFamily="34" charset="0"/>
              </a:rPr>
              <a:t>,  получившие колоссальный  опыт в </a:t>
            </a:r>
            <a:r>
              <a:rPr lang="ru-RU" sz="1200" dirty="0" err="1" smtClean="0">
                <a:latin typeface="Arial Narrow" pitchFamily="34" charset="0"/>
              </a:rPr>
              <a:t>WorldTour</a:t>
            </a:r>
            <a:r>
              <a:rPr lang="ru-RU" sz="1200" dirty="0" smtClean="0">
                <a:latin typeface="Arial Narrow" pitchFamily="34" charset="0"/>
              </a:rPr>
              <a:t>– Виталий </a:t>
            </a:r>
            <a:r>
              <a:rPr lang="ru-RU" sz="1200" dirty="0" err="1" smtClean="0">
                <a:latin typeface="Arial Narrow" pitchFamily="34" charset="0"/>
              </a:rPr>
              <a:t>Буц</a:t>
            </a:r>
            <a:r>
              <a:rPr lang="ru-RU" sz="1200" dirty="0" smtClean="0">
                <a:latin typeface="Arial Narrow" pitchFamily="34" charset="0"/>
              </a:rPr>
              <a:t>, Денис </a:t>
            </a:r>
            <a:r>
              <a:rPr lang="ru-RU" sz="1200" dirty="0" err="1" smtClean="0">
                <a:latin typeface="Arial Narrow" pitchFamily="34" charset="0"/>
              </a:rPr>
              <a:t>Костюк</a:t>
            </a:r>
            <a:r>
              <a:rPr lang="ru-RU" sz="1200" dirty="0" smtClean="0">
                <a:latin typeface="Arial Narrow" pitchFamily="34" charset="0"/>
              </a:rPr>
              <a:t>, Валерий Кобзаренко.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500430" y="4286256"/>
            <a:ext cx="1285884" cy="17145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Состав </a:t>
            </a:r>
            <a:r>
              <a:rPr lang="en-US" sz="1400" b="1" dirty="0" smtClean="0"/>
              <a:t>Race Horizon Park 2013</a:t>
            </a:r>
            <a:endParaRPr lang="uk-UA" sz="1400" b="1" dirty="0"/>
          </a:p>
        </p:txBody>
      </p:sp>
      <p:pic>
        <p:nvPicPr>
          <p:cNvPr id="21" name="Рисунок 20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5720" y="500042"/>
            <a:ext cx="1857388" cy="29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8" descr="http://www.ukraineineurope.com/ukraine-fla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54778"/>
            <a:ext cx="714380" cy="45263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85720" y="2714620"/>
            <a:ext cx="1285884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Один из опытнейших спортсменов состава. Он многократный победитель парной гонки Чемпионата Украины, призер ЧУ, многократный победитель и призер этапов многодневных гонок Словакии, России. В его копилке есть 2ое место Гран-при Донецка 2013, этап </a:t>
            </a:r>
            <a:r>
              <a:rPr lang="ru-RU" sz="1000" i="1" dirty="0" err="1" smtClean="0">
                <a:latin typeface="Arial Narrow" pitchFamily="34" charset="0"/>
              </a:rPr>
              <a:t>Гран-При</a:t>
            </a:r>
            <a:r>
              <a:rPr lang="ru-RU" sz="1000" i="1" dirty="0" smtClean="0">
                <a:latin typeface="Arial Narrow" pitchFamily="34" charset="0"/>
              </a:rPr>
              <a:t> Сочи 2012.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63688" y="2714620"/>
            <a:ext cx="10801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Победитель этапов Чемпионата Украины.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87824" y="2708920"/>
            <a:ext cx="10801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Победитель многодневной гонки "</a:t>
            </a:r>
            <a:r>
              <a:rPr lang="ru-RU" sz="1000" i="1" dirty="0" err="1" smtClean="0">
                <a:latin typeface="Arial Narrow" pitchFamily="34" charset="0"/>
              </a:rPr>
              <a:t>Гран-При</a:t>
            </a:r>
            <a:r>
              <a:rPr lang="ru-RU" sz="1000" i="1" dirty="0" smtClean="0">
                <a:latin typeface="Arial Narrow" pitchFamily="34" charset="0"/>
              </a:rPr>
              <a:t> Адыгеи" 2013</a:t>
            </a:r>
          </a:p>
        </p:txBody>
      </p:sp>
      <p:pic>
        <p:nvPicPr>
          <p:cNvPr id="29" name="Рисунок 28" descr="H:\RED\велогонка\ВЕЛОГОНКА 2013\вводные\logo_black.JPG"/>
          <p:cNvPicPr/>
          <p:nvPr/>
        </p:nvPicPr>
        <p:blipFill>
          <a:blip r:embed="rId9" cstate="print"/>
          <a:srcRect l="19956" t="21674" r="20631" b="27504"/>
          <a:stretch>
            <a:fillRect/>
          </a:stretch>
        </p:blipFill>
        <p:spPr bwMode="auto">
          <a:xfrm>
            <a:off x="2771800" y="188640"/>
            <a:ext cx="720080" cy="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Валерий\Downloads\krivtsov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980372" cy="131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Users\Валерий\Downloads\pakhtusov1_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85860"/>
            <a:ext cx="1010771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C:\Users\Валерий\Downloads\popko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961665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Лента лицом вниз 2"/>
          <p:cNvSpPr/>
          <p:nvPr/>
        </p:nvSpPr>
        <p:spPr>
          <a:xfrm>
            <a:off x="1857356" y="142852"/>
            <a:ext cx="7000924" cy="1143008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 ISD CONTINENTAL TEAM </a:t>
            </a:r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Украина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endParaRPr lang="uk-UA" sz="20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35729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Генеральный Менеджер </a:t>
            </a:r>
            <a:r>
              <a:rPr lang="ru-RU" sz="1200" b="1" dirty="0" smtClean="0">
                <a:latin typeface="Arial Narrow" pitchFamily="34" charset="0"/>
              </a:rPr>
              <a:t>Виталий Ковальчук 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Спортивный директор </a:t>
            </a:r>
            <a:r>
              <a:rPr lang="ru-RU" sz="1200" b="1" dirty="0" smtClean="0">
                <a:latin typeface="Arial Narrow" pitchFamily="34" charset="0"/>
              </a:rPr>
              <a:t>Марк </a:t>
            </a:r>
            <a:r>
              <a:rPr lang="ru-RU" sz="1200" b="1" dirty="0" err="1" smtClean="0">
                <a:latin typeface="Arial Narrow" pitchFamily="34" charset="0"/>
              </a:rPr>
              <a:t>Бейгельзимер</a:t>
            </a:r>
            <a:r>
              <a:rPr lang="ru-RU" sz="1200" b="1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Менеджер и тренер </a:t>
            </a:r>
            <a:r>
              <a:rPr lang="ru-RU" sz="1200" b="1" dirty="0" smtClean="0">
                <a:latin typeface="Arial Narrow" pitchFamily="34" charset="0"/>
              </a:rPr>
              <a:t>Николай </a:t>
            </a:r>
            <a:r>
              <a:rPr lang="ru-RU" sz="1200" b="1" dirty="0" err="1" smtClean="0">
                <a:latin typeface="Arial Narrow" pitchFamily="34" charset="0"/>
              </a:rPr>
              <a:t>Мырза</a:t>
            </a:r>
            <a:endParaRPr lang="uk-UA" sz="1200" b="1" dirty="0" smtClean="0"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4143380"/>
          <a:ext cx="4000528" cy="182513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00389"/>
                <a:gridCol w="1600139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+mn-lt"/>
                        </a:rPr>
                        <a:t>SURNAME</a:t>
                      </a:r>
                      <a:r>
                        <a:rPr lang="uk-UA" sz="1400" b="1" dirty="0">
                          <a:latin typeface="+mn-lt"/>
                        </a:rPr>
                        <a:t>, </a:t>
                      </a:r>
                      <a:r>
                        <a:rPr lang="uk-UA" sz="1400" b="1" dirty="0" smtClean="0">
                          <a:latin typeface="+mn-lt"/>
                        </a:rPr>
                        <a:t>FIRST </a:t>
                      </a:r>
                      <a:r>
                        <a:rPr lang="uk-UA" sz="1400" b="1" dirty="0">
                          <a:latin typeface="+mn-lt"/>
                        </a:rPr>
                        <a:t>NAME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UCI  CODE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POPKOV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Vitaliy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UKR19830616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PAKHTUSOV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Anatoliy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UKR19850417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VASILYEV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Maksym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UKR19900414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KARNULIN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Denys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UKR19900818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KRIVTSOV </a:t>
                      </a:r>
                      <a:r>
                        <a:rPr lang="en-US" sz="1400" dirty="0" err="1">
                          <a:latin typeface="+mn-lt"/>
                          <a:ea typeface="Calibri"/>
                          <a:cs typeface="Times New Roman"/>
                        </a:rPr>
                        <a:t>Dmytro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UKR19850403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TEAM MANAGER:</a:t>
                      </a:r>
                      <a:r>
                        <a:rPr lang="uk-UA" sz="1400" dirty="0">
                          <a:latin typeface="+mn-lt"/>
                        </a:rPr>
                        <a:t> 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MYRZA </a:t>
                      </a:r>
                      <a:r>
                        <a:rPr lang="en-US" sz="1400" dirty="0" err="1" smtClean="0">
                          <a:latin typeface="+mn-lt"/>
                        </a:rPr>
                        <a:t>Mykola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5720" y="2714620"/>
            <a:ext cx="1285884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Победитель </a:t>
            </a:r>
            <a:r>
              <a:rPr lang="en-US" sz="1000" i="1" dirty="0" smtClean="0">
                <a:latin typeface="Arial Narrow" pitchFamily="34" charset="0"/>
              </a:rPr>
              <a:t>Race Horizon Park</a:t>
            </a:r>
            <a:r>
              <a:rPr lang="ru-RU" sz="1000" i="1" dirty="0" smtClean="0">
                <a:latin typeface="Arial Narrow" pitchFamily="34" charset="0"/>
              </a:rPr>
              <a:t> 2012. Из ярких побед можно назвать</a:t>
            </a:r>
            <a:r>
              <a:rPr lang="en-US" sz="1000" i="1" dirty="0" smtClean="0">
                <a:latin typeface="Arial Narrow" pitchFamily="34" charset="0"/>
              </a:rPr>
              <a:t> 2x GC Tour of </a:t>
            </a:r>
            <a:r>
              <a:rPr lang="en-US" sz="1000" i="1" dirty="0" err="1" smtClean="0">
                <a:latin typeface="Arial Narrow" pitchFamily="34" charset="0"/>
              </a:rPr>
              <a:t>Szeklerland</a:t>
            </a:r>
            <a:r>
              <a:rPr lang="en-US" sz="1000" i="1" dirty="0" smtClean="0">
                <a:latin typeface="Arial Narrow" pitchFamily="34" charset="0"/>
              </a:rPr>
              <a:t> (2012, 2009), GC Grand Prix of </a:t>
            </a:r>
            <a:r>
              <a:rPr lang="en-US" sz="1000" i="1" dirty="0" err="1" smtClean="0">
                <a:latin typeface="Arial Narrow" pitchFamily="34" charset="0"/>
              </a:rPr>
              <a:t>Adygeya</a:t>
            </a:r>
            <a:r>
              <a:rPr lang="en-US" sz="1000" i="1" dirty="0" smtClean="0">
                <a:latin typeface="Arial Narrow" pitchFamily="34" charset="0"/>
              </a:rPr>
              <a:t> (2010), Grand Prix of Donetsk (2010), Grand Prix of Moscow (2012), </a:t>
            </a:r>
            <a:r>
              <a:rPr lang="en-US" sz="1000" i="1" dirty="0" err="1" smtClean="0">
                <a:latin typeface="Arial Narrow" pitchFamily="34" charset="0"/>
              </a:rPr>
              <a:t>Rogaland</a:t>
            </a:r>
            <a:r>
              <a:rPr lang="en-US" sz="1000" i="1" dirty="0" smtClean="0">
                <a:latin typeface="Arial Narrow" pitchFamily="34" charset="0"/>
              </a:rPr>
              <a:t> </a:t>
            </a:r>
            <a:r>
              <a:rPr lang="en-US" sz="1000" i="1" dirty="0" err="1" smtClean="0">
                <a:latin typeface="Arial Narrow" pitchFamily="34" charset="0"/>
              </a:rPr>
              <a:t>Gp</a:t>
            </a:r>
            <a:r>
              <a:rPr lang="en-US" sz="1000" i="1" dirty="0" smtClean="0">
                <a:latin typeface="Arial Narrow" pitchFamily="34" charset="0"/>
              </a:rPr>
              <a:t> (2010),  3rdGC Tour of China II (2012). </a:t>
            </a:r>
            <a:endParaRPr lang="uk-UA" sz="1000" i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0232" y="2071678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KRIVTSOV </a:t>
            </a:r>
            <a:r>
              <a:rPr lang="en-US" sz="1000" b="1" i="1" dirty="0" err="1" smtClean="0">
                <a:latin typeface="Arial Narrow" pitchFamily="34" charset="0"/>
              </a:rPr>
              <a:t>Dmytro</a:t>
            </a:r>
            <a:endParaRPr lang="en-US" sz="1000" b="1" i="1" dirty="0" smtClean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2071678"/>
            <a:ext cx="7858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POPKOV </a:t>
            </a:r>
            <a:r>
              <a:rPr lang="en-US" sz="1000" b="1" i="1" dirty="0" err="1" smtClean="0">
                <a:latin typeface="Arial Narrow" pitchFamily="34" charset="0"/>
              </a:rPr>
              <a:t>Vitaliy</a:t>
            </a:r>
            <a:endParaRPr lang="en-US" sz="1000" b="1" i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2071678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PAKHTUSOV </a:t>
            </a:r>
            <a:r>
              <a:rPr lang="en-US" sz="1000" b="1" i="1" dirty="0" err="1" smtClean="0">
                <a:latin typeface="Arial Narrow" pitchFamily="34" charset="0"/>
              </a:rPr>
              <a:t>Anatoliy</a:t>
            </a:r>
            <a:endParaRPr lang="en-US" sz="1000" b="1" i="1" dirty="0" smtClean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364" y="2714620"/>
            <a:ext cx="114300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Действующий победитель </a:t>
            </a:r>
            <a:r>
              <a:rPr lang="ru-RU" sz="1000" i="1" dirty="0" err="1" smtClean="0">
                <a:latin typeface="Arial Narrow" pitchFamily="34" charset="0"/>
              </a:rPr>
              <a:t>Гран-При</a:t>
            </a:r>
            <a:r>
              <a:rPr lang="ru-RU" sz="1000" i="1" dirty="0" smtClean="0">
                <a:latin typeface="Arial Narrow" pitchFamily="34" charset="0"/>
              </a:rPr>
              <a:t> Донецк и серебряный призер Чемпионата Украины 2011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43042" y="2714620"/>
            <a:ext cx="121444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Первый заработал очки для команды на классической французской однодневке и вдохнул уверенности в основной состав.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6314" y="2071679"/>
            <a:ext cx="400052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 Narrow" pitchFamily="34" charset="0"/>
              </a:rPr>
              <a:t>Первой, в 2006-м году, появилась трековая команда </a:t>
            </a:r>
            <a:r>
              <a:rPr lang="ru-RU" sz="1200" b="1" dirty="0" err="1" smtClean="0">
                <a:latin typeface="Arial Narrow" pitchFamily="34" charset="0"/>
              </a:rPr>
              <a:t>ISD-Sport-Donetsk</a:t>
            </a:r>
            <a:r>
              <a:rPr lang="ru-RU" sz="1200" dirty="0" smtClean="0">
                <a:latin typeface="Arial Narrow" pitchFamily="34" charset="0"/>
              </a:rPr>
              <a:t>. Во многом это произошло благодаря </a:t>
            </a:r>
            <a:r>
              <a:rPr lang="ru-RU" sz="1200" b="1" dirty="0" smtClean="0">
                <a:latin typeface="Arial Narrow" pitchFamily="34" charset="0"/>
              </a:rPr>
              <a:t>успеху Владимира Рыбина</a:t>
            </a:r>
            <a:r>
              <a:rPr lang="ru-RU" sz="1200" dirty="0" smtClean="0">
                <a:latin typeface="Arial Narrow" pitchFamily="34" charset="0"/>
              </a:rPr>
              <a:t>, который в 2005-м на чемпионате мира в групповой гонке на треке завоевал "золото". Весной 2007-го года на европейских дорогах дебютирует шоссейный коллектив </a:t>
            </a:r>
            <a:r>
              <a:rPr lang="ru-RU" sz="1200" dirty="0" err="1" smtClean="0">
                <a:latin typeface="Arial Narrow" pitchFamily="34" charset="0"/>
              </a:rPr>
              <a:t>ISD-Sport-Donetsk</a:t>
            </a:r>
            <a:r>
              <a:rPr lang="ru-RU" sz="1200" dirty="0" smtClean="0">
                <a:latin typeface="Arial Narrow" pitchFamily="34" charset="0"/>
              </a:rPr>
              <a:t>. Сегодня </a:t>
            </a:r>
            <a:r>
              <a:rPr lang="ru-RU" sz="1200" b="1" dirty="0" smtClean="0">
                <a:latin typeface="Arial Narrow" pitchFamily="34" charset="0"/>
              </a:rPr>
              <a:t>ISD </a:t>
            </a:r>
            <a:r>
              <a:rPr lang="ru-RU" sz="1200" b="1" dirty="0" err="1" smtClean="0">
                <a:latin typeface="Arial Narrow" pitchFamily="34" charset="0"/>
              </a:rPr>
              <a:t>Continental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b="1" dirty="0" err="1" smtClean="0">
                <a:latin typeface="Arial Narrow" pitchFamily="34" charset="0"/>
              </a:rPr>
              <a:t>Team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- это 16 гонщиков, десятки побед на международных и национальных соревнованиях, крепкая интернациональная команда менеджеров и большие планы на будущее!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500430" y="4286256"/>
            <a:ext cx="1285884" cy="17145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Состав </a:t>
            </a:r>
            <a:r>
              <a:rPr lang="en-US" sz="1400" b="1" dirty="0" smtClean="0"/>
              <a:t>Race Horizon Park 2013</a:t>
            </a:r>
            <a:endParaRPr lang="uk-UA" sz="1400" b="1" dirty="0"/>
          </a:p>
        </p:txBody>
      </p:sp>
      <p:pic>
        <p:nvPicPr>
          <p:cNvPr id="26" name="Рисунок 25" descr="ISD CT LOGO_2013 small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282" y="357166"/>
            <a:ext cx="1658339" cy="600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5" descr="C:\Users\Валерий\Downloads\vasyliev_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714884"/>
            <a:ext cx="951654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142976" y="5429264"/>
            <a:ext cx="7858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VASILYEV </a:t>
            </a:r>
            <a:r>
              <a:rPr lang="en-US" sz="1000" b="1" i="1" dirty="0" err="1" smtClean="0">
                <a:latin typeface="Arial Narrow" pitchFamily="34" charset="0"/>
              </a:rPr>
              <a:t>Maksym</a:t>
            </a:r>
            <a:endParaRPr lang="en-US" sz="1000" b="1" i="1" dirty="0" smtClean="0">
              <a:latin typeface="Arial Narrow" pitchFamily="34" charset="0"/>
            </a:endParaRPr>
          </a:p>
        </p:txBody>
      </p:sp>
      <p:pic>
        <p:nvPicPr>
          <p:cNvPr id="15366" name="Picture 6" descr="C:\Users\Валерий\Downloads\karnulin_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714884"/>
            <a:ext cx="951655" cy="127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00298" y="5429264"/>
            <a:ext cx="7858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KARNULIN Denys</a:t>
            </a:r>
          </a:p>
        </p:txBody>
      </p:sp>
      <p:pic>
        <p:nvPicPr>
          <p:cNvPr id="15368" name="Picture 8" descr="http://www.ukraineineurope.com/ukraine-fla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54778"/>
            <a:ext cx="714380" cy="452638"/>
          </a:xfrm>
          <a:prstGeom prst="rect">
            <a:avLst/>
          </a:prstGeom>
          <a:noFill/>
        </p:spPr>
      </p:pic>
      <p:pic>
        <p:nvPicPr>
          <p:cNvPr id="27" name="Рисунок 26" descr="H:\RED\велогонка\ВЕЛОГОНКА 2013\вводные\logo_black.JPG"/>
          <p:cNvPicPr/>
          <p:nvPr/>
        </p:nvPicPr>
        <p:blipFill>
          <a:blip r:embed="rId9" cstate="print"/>
          <a:srcRect l="19956" t="21674" r="20631" b="27504"/>
          <a:stretch>
            <a:fillRect/>
          </a:stretch>
        </p:blipFill>
        <p:spPr bwMode="auto">
          <a:xfrm>
            <a:off x="2771800" y="188640"/>
            <a:ext cx="720080" cy="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Валерий\Downloads\tes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83" y="2928934"/>
            <a:ext cx="85725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Валерий\Downloads\polikarp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1" y="1285860"/>
            <a:ext cx="85725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Валерий\Downloads\gr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85725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Валерий\Downloads\grygoren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85860"/>
            <a:ext cx="833437" cy="125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Валерий\Downloads\dziub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928934"/>
            <a:ext cx="85725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Валерий\Downloads\buzi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4750593"/>
            <a:ext cx="85725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Лента лицом вниз 2"/>
          <p:cNvSpPr/>
          <p:nvPr/>
        </p:nvSpPr>
        <p:spPr>
          <a:xfrm>
            <a:off x="1857356" y="142852"/>
            <a:ext cx="7000924" cy="1143008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KYIV REGION</a:t>
            </a:r>
            <a:endParaRPr lang="ru-RU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Украина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endParaRPr lang="uk-UA" sz="20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35729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Президент клуба </a:t>
            </a:r>
            <a:r>
              <a:rPr lang="ru-RU" sz="1200" b="1" dirty="0" smtClean="0">
                <a:latin typeface="Arial Narrow" pitchFamily="34" charset="0"/>
              </a:rPr>
              <a:t>Николай </a:t>
            </a:r>
            <a:r>
              <a:rPr lang="ru-RU" sz="1200" b="1" dirty="0" err="1" smtClean="0">
                <a:latin typeface="Arial Narrow" pitchFamily="34" charset="0"/>
              </a:rPr>
              <a:t>Скоренко</a:t>
            </a:r>
            <a:endParaRPr lang="ru-RU" sz="12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Тренер </a:t>
            </a:r>
            <a:r>
              <a:rPr lang="ru-RU" sz="1200" b="1" dirty="0" smtClean="0">
                <a:latin typeface="Arial Narrow" pitchFamily="34" charset="0"/>
              </a:rPr>
              <a:t>Кутало Андрей</a:t>
            </a:r>
            <a:endParaRPr lang="en-US" sz="1200" b="1" dirty="0" smtClean="0"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4071942"/>
          <a:ext cx="4000528" cy="23027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500330"/>
                <a:gridCol w="1500198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+mn-lt"/>
                        </a:rPr>
                        <a:t>SURNAME</a:t>
                      </a:r>
                      <a:r>
                        <a:rPr lang="uk-UA" sz="1400" b="1" dirty="0">
                          <a:latin typeface="+mn-lt"/>
                        </a:rPr>
                        <a:t>, </a:t>
                      </a:r>
                      <a:r>
                        <a:rPr lang="uk-UA" sz="1400" b="1" dirty="0" smtClean="0">
                          <a:latin typeface="+mn-lt"/>
                        </a:rPr>
                        <a:t>FIRST </a:t>
                      </a:r>
                      <a:r>
                        <a:rPr lang="uk-UA" sz="1400" b="1" dirty="0">
                          <a:latin typeface="+mn-lt"/>
                        </a:rPr>
                        <a:t>NAME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UCI  CODE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GRYGORENKO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OLEKSANDR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UKR19880705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GRYN VLADYSLAV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UKR19891008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POLIKARPOV MYKHAILO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UKR19921118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BUZYLE ROMAN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UKR19920928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TESLER ARTEM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UKR19881012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DZIUBUK IVAN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UKR19930521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TEAM MANAGER:</a:t>
                      </a:r>
                      <a:r>
                        <a:rPr lang="uk-UA" sz="1400" dirty="0">
                          <a:latin typeface="+mn-lt"/>
                        </a:rPr>
                        <a:t> 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KUTALO ANDRIY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14546" y="5429264"/>
            <a:ext cx="71438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BUZYLE ROMAN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7422" y="3643314"/>
            <a:ext cx="71438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DZIUBUK IVAN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348" y="2071678"/>
            <a:ext cx="10001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GRYGORENKO OLEKSANDR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68" y="2071678"/>
            <a:ext cx="10001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POLIKARPOV MYKHAILO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3108" y="2071678"/>
            <a:ext cx="9286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GRYN VLADYSLAV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8024" y="1844824"/>
            <a:ext cx="4000528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 Narrow" pitchFamily="34" charset="0"/>
              </a:rPr>
              <a:t>Свой спортивный путь велосипедный клуб </a:t>
            </a:r>
            <a:r>
              <a:rPr lang="ru-RU" sz="1200" b="1" dirty="0" smtClean="0">
                <a:latin typeface="Arial Narrow" pitchFamily="34" charset="0"/>
              </a:rPr>
              <a:t>KOLSS начал в ноябре 20</a:t>
            </a:r>
            <a:r>
              <a:rPr lang="ru-RU" sz="1200" dirty="0" smtClean="0">
                <a:latin typeface="Arial Narrow" pitchFamily="34" charset="0"/>
              </a:rPr>
              <a:t>07 года в Киеве на базе одноименной компании по производству высококачественной кухонной мебели. Основателями клуба являются президент компании KOLSS Николай </a:t>
            </a:r>
            <a:r>
              <a:rPr lang="ru-RU" sz="1200" dirty="0" err="1" smtClean="0">
                <a:latin typeface="Arial Narrow" pitchFamily="34" charset="0"/>
              </a:rPr>
              <a:t>Скоренко</a:t>
            </a:r>
            <a:r>
              <a:rPr lang="ru-RU" sz="1200" dirty="0" smtClean="0">
                <a:latin typeface="Arial Narrow" pitchFamily="34" charset="0"/>
              </a:rPr>
              <a:t> и тренер по велоспорту Эдуард </a:t>
            </a:r>
            <a:r>
              <a:rPr lang="ru-RU" sz="1200" dirty="0" err="1" smtClean="0">
                <a:latin typeface="Arial Narrow" pitchFamily="34" charset="0"/>
              </a:rPr>
              <a:t>Муселимян</a:t>
            </a:r>
            <a:r>
              <a:rPr lang="ru-RU" sz="1200" dirty="0" smtClean="0">
                <a:latin typeface="Arial Narrow" pitchFamily="34" charset="0"/>
              </a:rPr>
              <a:t>. За время своего существования велосипедный клуб KOLSS помог развить свое </a:t>
            </a:r>
            <a:r>
              <a:rPr lang="ru-RU" sz="1200" b="1" dirty="0" smtClean="0">
                <a:latin typeface="Arial Narrow" pitchFamily="34" charset="0"/>
              </a:rPr>
              <a:t>мастерство юным спортсменам из </a:t>
            </a:r>
            <a:r>
              <a:rPr lang="ru-RU" sz="1200" b="1" dirty="0" err="1" smtClean="0">
                <a:latin typeface="Arial Narrow" pitchFamily="34" charset="0"/>
              </a:rPr>
              <a:t>Броварского</a:t>
            </a:r>
            <a:r>
              <a:rPr lang="ru-RU" sz="1200" b="1" dirty="0" smtClean="0">
                <a:latin typeface="Arial Narrow" pitchFamily="34" charset="0"/>
              </a:rPr>
              <a:t> и Республиканского высших училищ физической культуры (БВУФК и РВУФК).</a:t>
            </a:r>
          </a:p>
          <a:p>
            <a:pPr algn="just"/>
            <a:r>
              <a:rPr lang="ru-RU" sz="1200" dirty="0" smtClean="0">
                <a:latin typeface="Arial Narrow" pitchFamily="34" charset="0"/>
              </a:rPr>
              <a:t>За три года семеро спортсменов получили звания мастера спорта, а трое — мастера спорта международного класса.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500430" y="4500570"/>
            <a:ext cx="1285884" cy="17145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Состав </a:t>
            </a:r>
            <a:r>
              <a:rPr lang="en-US" sz="1400" b="1" dirty="0" smtClean="0"/>
              <a:t>Race Horizon Park 2013</a:t>
            </a:r>
            <a:endParaRPr lang="uk-UA" sz="1400" b="1" dirty="0"/>
          </a:p>
        </p:txBody>
      </p:sp>
      <p:pic>
        <p:nvPicPr>
          <p:cNvPr id="21" name="Рисунок 20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5720" y="500042"/>
            <a:ext cx="1857388" cy="29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8" descr="http://www.ukraineineurope.com/ukraine-fla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54778"/>
            <a:ext cx="714380" cy="45263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428992" y="3643314"/>
            <a:ext cx="71438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TESLER ARTEM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720" y="2643182"/>
            <a:ext cx="150019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На его счету подиумы Национального чемпионата начиная с 2008 года, из ярких зарубежных побед можно считать занятое второе место в итальянской однодневке </a:t>
            </a:r>
            <a:r>
              <a:rPr lang="ru-RU" sz="1000" i="1" dirty="0" err="1" smtClean="0">
                <a:latin typeface="Arial Narrow" pitchFamily="34" charset="0"/>
              </a:rPr>
              <a:t>Ceresara</a:t>
            </a:r>
            <a:r>
              <a:rPr lang="ru-RU" sz="1000" i="1" dirty="0" smtClean="0">
                <a:latin typeface="Arial Narrow" pitchFamily="34" charset="0"/>
              </a:rPr>
              <a:t>, первое место в командной гонке на Туре Румынии </a:t>
            </a:r>
            <a:r>
              <a:rPr lang="ru-RU" sz="1000" i="1" dirty="0" err="1" smtClean="0">
                <a:latin typeface="Arial Narrow" pitchFamily="34" charset="0"/>
              </a:rPr>
              <a:t>SibiuCyclingTour</a:t>
            </a:r>
            <a:r>
              <a:rPr lang="ru-RU" sz="1000" i="1" dirty="0" smtClean="0">
                <a:latin typeface="Arial Narrow" pitchFamily="34" charset="0"/>
              </a:rPr>
              <a:t> 2012.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5720" y="4714884"/>
            <a:ext cx="135732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Носит звание Лучшего молодого гонщика Международной велогонки памяти </a:t>
            </a:r>
            <a:r>
              <a:rPr lang="ru-RU" sz="1000" i="1" dirty="0" err="1" smtClean="0">
                <a:latin typeface="Arial Narrow" pitchFamily="34" charset="0"/>
              </a:rPr>
              <a:t>В.Скопенко</a:t>
            </a:r>
            <a:r>
              <a:rPr lang="ru-RU" sz="1000" i="1" dirty="0" smtClean="0">
                <a:latin typeface="Arial Narrow" pitchFamily="34" charset="0"/>
              </a:rPr>
              <a:t> (Польша) 2010.</a:t>
            </a:r>
          </a:p>
        </p:txBody>
      </p:sp>
      <p:pic>
        <p:nvPicPr>
          <p:cNvPr id="29" name="Рисунок 28" descr="H:\RED\велогонка\ВЕЛОГОНКА 2013\вводные\logo_black.JPG"/>
          <p:cNvPicPr/>
          <p:nvPr/>
        </p:nvPicPr>
        <p:blipFill>
          <a:blip r:embed="rId10" cstate="print"/>
          <a:srcRect l="19956" t="21674" r="20631" b="27504"/>
          <a:stretch>
            <a:fillRect/>
          </a:stretch>
        </p:blipFill>
        <p:spPr bwMode="auto">
          <a:xfrm>
            <a:off x="2771800" y="188640"/>
            <a:ext cx="720080" cy="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ttp://novosib-sport.ru/ckfinder/userfiles/images/stat/zvezdy-samohvalov-d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1354904" cy="99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Валерий\Downloads\Morkov Dmi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357298"/>
            <a:ext cx="95250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C:\Users\Валерий\Downloads\Борисов Евгений.jpg"/>
          <p:cNvPicPr>
            <a:picLocks noChangeAspect="1" noChangeArrowheads="1"/>
          </p:cNvPicPr>
          <p:nvPr/>
        </p:nvPicPr>
        <p:blipFill>
          <a:blip r:embed="rId4" cstate="print"/>
          <a:srcRect r="41250"/>
          <a:stretch>
            <a:fillRect/>
          </a:stretch>
        </p:blipFill>
        <p:spPr bwMode="auto">
          <a:xfrm>
            <a:off x="1928794" y="4214818"/>
            <a:ext cx="1071570" cy="121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Лента лицом вниз 2"/>
          <p:cNvSpPr/>
          <p:nvPr/>
        </p:nvSpPr>
        <p:spPr>
          <a:xfrm>
            <a:off x="1857356" y="142852"/>
            <a:ext cx="7000924" cy="1143008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SAMARA REGIONAL TE</a:t>
            </a:r>
            <a:r>
              <a:rPr lang="uk-UA" sz="2000" b="1" dirty="0" smtClean="0">
                <a:solidFill>
                  <a:schemeClr val="accent4"/>
                </a:solidFill>
                <a:latin typeface="Arial Narrow" pitchFamily="34" charset="0"/>
              </a:rPr>
              <a:t>А</a:t>
            </a:r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M                       </a:t>
            </a:r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Россия 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endParaRPr lang="uk-UA" sz="20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42873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Narrow" pitchFamily="34" charset="0"/>
              </a:rPr>
              <a:t>Общественная организация "Самарская региональная федерация велосипедного спорта" (ОО СРФВС)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Президент ОО СРФВС - </a:t>
            </a:r>
            <a:r>
              <a:rPr lang="ru-RU" sz="1200" b="1" dirty="0" smtClean="0">
                <a:latin typeface="Arial Narrow" pitchFamily="34" charset="0"/>
              </a:rPr>
              <a:t>Зубарев Александр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 Менеджер команды </a:t>
            </a:r>
            <a:r>
              <a:rPr lang="ru-RU" sz="1200" b="1" dirty="0" smtClean="0">
                <a:latin typeface="Arial Narrow" pitchFamily="34" charset="0"/>
              </a:rPr>
              <a:t>Алексей Водяников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3857628"/>
          <a:ext cx="4000528" cy="23027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00389"/>
                <a:gridCol w="1600139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+mn-lt"/>
                        </a:rPr>
                        <a:t>SURNAME</a:t>
                      </a:r>
                      <a:r>
                        <a:rPr lang="uk-UA" sz="1400" b="1" dirty="0">
                          <a:latin typeface="+mn-lt"/>
                        </a:rPr>
                        <a:t>, </a:t>
                      </a:r>
                      <a:r>
                        <a:rPr lang="uk-UA" sz="1400" b="1" dirty="0" smtClean="0">
                          <a:latin typeface="+mn-lt"/>
                        </a:rPr>
                        <a:t>FIRST </a:t>
                      </a:r>
                      <a:r>
                        <a:rPr lang="uk-UA" sz="1400" b="1" dirty="0">
                          <a:latin typeface="+mn-lt"/>
                        </a:rPr>
                        <a:t>NAME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UCI  CODE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BAKHIN EVGENY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1988 12 14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BEREZKIN DENIS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1989 09 05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BOZHENKO KIRILL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1987 02 01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SAMOKHVALOV ANTON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1986 11 18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BORISOV EVGENY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1992 08 07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MOKROV DMITRY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1989 06 13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TEAM MANAGER:</a:t>
                      </a:r>
                      <a:r>
                        <a:rPr lang="uk-UA" sz="1400" dirty="0">
                          <a:latin typeface="+mn-lt"/>
                        </a:rPr>
                        <a:t> 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VODIANIKOV ALEXEI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5720" y="2714620"/>
            <a:ext cx="1357322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В прошлом году входил в состав российской команды </a:t>
            </a:r>
            <a:r>
              <a:rPr lang="en-US" sz="1000" i="1" dirty="0" err="1" smtClean="0">
                <a:latin typeface="Arial Narrow" pitchFamily="34" charset="0"/>
              </a:rPr>
              <a:t>RusVelo</a:t>
            </a:r>
            <a:r>
              <a:rPr lang="ru-RU" sz="1000" i="1" dirty="0" smtClean="0">
                <a:latin typeface="Arial Narrow" pitchFamily="34" charset="0"/>
              </a:rPr>
              <a:t>. Является лидером </a:t>
            </a:r>
            <a:r>
              <a:rPr lang="en-US" sz="1000" b="1" i="1" dirty="0" smtClean="0">
                <a:latin typeface="Arial Narrow" pitchFamily="34" charset="0"/>
              </a:rPr>
              <a:t>SAMARA REGIONAL TEAM </a:t>
            </a:r>
            <a:r>
              <a:rPr lang="ru-RU" sz="1000" i="1" dirty="0" smtClean="0">
                <a:latin typeface="Arial Narrow" pitchFamily="34" charset="0"/>
              </a:rPr>
              <a:t>и намерен улучшить свой результат – это 3-е место на «</a:t>
            </a:r>
            <a:r>
              <a:rPr lang="ru-RU" sz="1000" i="1" dirty="0" err="1" smtClean="0">
                <a:latin typeface="Arial Narrow" pitchFamily="34" charset="0"/>
              </a:rPr>
              <a:t>Критериуме</a:t>
            </a:r>
            <a:r>
              <a:rPr lang="ru-RU" sz="1000" i="1" dirty="0" smtClean="0">
                <a:latin typeface="Arial Narrow" pitchFamily="34" charset="0"/>
              </a:rPr>
              <a:t>» и 4-ое в гонке </a:t>
            </a:r>
            <a:r>
              <a:rPr lang="en-US" sz="1000" i="1" dirty="0" smtClean="0">
                <a:latin typeface="Arial Narrow" pitchFamily="34" charset="0"/>
              </a:rPr>
              <a:t>Race Horizon Park</a:t>
            </a:r>
            <a:r>
              <a:rPr lang="ru-RU" sz="1000" i="1" dirty="0" smtClean="0">
                <a:latin typeface="Arial Narrow" pitchFamily="34" charset="0"/>
              </a:rPr>
              <a:t> 2012 в киевской гонке текущей версии. Сейчас Антон находится в хорошей форме, из последних заслуг – это 3-е место на 2м этапе многодневки </a:t>
            </a:r>
            <a:r>
              <a:rPr lang="ru-RU" sz="1000" i="1" dirty="0" err="1" smtClean="0">
                <a:latin typeface="Arial Narrow" pitchFamily="34" charset="0"/>
              </a:rPr>
              <a:t>Гран-При</a:t>
            </a:r>
            <a:r>
              <a:rPr lang="ru-RU" sz="1000" i="1" dirty="0" smtClean="0">
                <a:latin typeface="Arial Narrow" pitchFamily="34" charset="0"/>
              </a:rPr>
              <a:t> Адыгеи (GP </a:t>
            </a:r>
            <a:r>
              <a:rPr lang="ru-RU" sz="1000" i="1" dirty="0" err="1" smtClean="0">
                <a:latin typeface="Arial Narrow" pitchFamily="34" charset="0"/>
              </a:rPr>
              <a:t>of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Adygeya</a:t>
            </a:r>
            <a:r>
              <a:rPr lang="ru-RU" sz="1000" i="1" dirty="0" smtClean="0">
                <a:latin typeface="Arial Narrow" pitchFamily="34" charset="0"/>
              </a:rPr>
              <a:t>)</a:t>
            </a:r>
            <a:endParaRPr lang="uk-UA" sz="1000" i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2143116"/>
            <a:ext cx="107157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SAMOKHVALOV ANTON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7422" y="5143512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BORISOV EVGENY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7356" y="2714620"/>
            <a:ext cx="142876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Вторым </a:t>
            </a:r>
            <a:r>
              <a:rPr lang="ru-RU" sz="1000" i="1" dirty="0" err="1" smtClean="0">
                <a:latin typeface="Arial Narrow" pitchFamily="34" charset="0"/>
              </a:rPr>
              <a:t>ватажком</a:t>
            </a:r>
            <a:r>
              <a:rPr lang="ru-RU" sz="1000" i="1" dirty="0" smtClean="0">
                <a:latin typeface="Arial Narrow" pitchFamily="34" charset="0"/>
              </a:rPr>
              <a:t> команды, также претендующим на победу в киевской гонке -  является </a:t>
            </a:r>
            <a:r>
              <a:rPr lang="ru-RU" sz="1000" i="1" dirty="0" err="1" smtClean="0">
                <a:latin typeface="Arial Narrow" pitchFamily="34" charset="0"/>
              </a:rPr>
              <a:t>Мокров</a:t>
            </a:r>
            <a:r>
              <a:rPr lang="ru-RU" sz="1000" i="1" dirty="0" smtClean="0">
                <a:latin typeface="Arial Narrow" pitchFamily="34" charset="0"/>
              </a:rPr>
              <a:t> Дмитрий, </a:t>
            </a:r>
            <a:r>
              <a:rPr lang="ru-RU" sz="1000" i="1" dirty="0" err="1" smtClean="0">
                <a:latin typeface="Arial Narrow" pitchFamily="34" charset="0"/>
              </a:rPr>
              <a:t>оптыный</a:t>
            </a:r>
            <a:r>
              <a:rPr lang="ru-RU" sz="1000" i="1" dirty="0" smtClean="0">
                <a:latin typeface="Arial Narrow" pitchFamily="34" charset="0"/>
              </a:rPr>
              <a:t> спортсмен </a:t>
            </a:r>
            <a:r>
              <a:rPr lang="ru-RU" sz="1000" i="1" dirty="0" err="1" smtClean="0">
                <a:latin typeface="Arial Narrow" pitchFamily="34" charset="0"/>
              </a:rPr>
              <a:t>Итара-Катюши</a:t>
            </a:r>
            <a:r>
              <a:rPr lang="ru-RU" sz="1000" i="1" dirty="0" smtClean="0">
                <a:latin typeface="Arial Narrow" pitchFamily="34" charset="0"/>
              </a:rPr>
              <a:t> 2011-2012гг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7752" y="2357430"/>
            <a:ext cx="385765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 Narrow" pitchFamily="34" charset="0"/>
              </a:rPr>
              <a:t>Велосипедный спорт Самарской области имеет давние традиции. </a:t>
            </a:r>
            <a:r>
              <a:rPr lang="ru-RU" sz="1200" b="1" dirty="0" smtClean="0">
                <a:latin typeface="Arial Narrow" pitchFamily="34" charset="0"/>
              </a:rPr>
              <a:t>Олимпийских Чемпионов – 4, Призеров Олимпийских Игр-1, </a:t>
            </a:r>
            <a:r>
              <a:rPr lang="ru-RU" sz="1200" dirty="0" smtClean="0">
                <a:latin typeface="Arial Narrow" pitchFamily="34" charset="0"/>
              </a:rPr>
              <a:t>Чемпионов Мира и Победителей Первенств Мира-31. Победителей Кубков Мира-12, Чемпионов и Победителей Кубков Европы-8. В различных видах велосипедных соревнований завоевано – 610 золотая медаль, 603 – серебряных, 539 – бронзовых.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500430" y="4214818"/>
            <a:ext cx="1285884" cy="17145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Состав </a:t>
            </a:r>
            <a:r>
              <a:rPr lang="en-US" sz="1400" b="1" dirty="0" smtClean="0"/>
              <a:t>Race Horizon Park 2013</a:t>
            </a:r>
            <a:endParaRPr lang="uk-UA" sz="1400" b="1" dirty="0"/>
          </a:p>
        </p:txBody>
      </p:sp>
      <p:pic>
        <p:nvPicPr>
          <p:cNvPr id="26" name="Рисунок 25" descr="Coat_of_Arms_of_Samara_(Samara_oblast)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034" y="0"/>
            <a:ext cx="785818" cy="1285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TextBox 28"/>
          <p:cNvSpPr txBox="1"/>
          <p:nvPr/>
        </p:nvSpPr>
        <p:spPr>
          <a:xfrm>
            <a:off x="2786050" y="2143116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MOKROV DMITRY</a:t>
            </a:r>
          </a:p>
        </p:txBody>
      </p:sp>
      <p:pic>
        <p:nvPicPr>
          <p:cNvPr id="16391" name="Picture 7" descr="http://www.constitution.ru/symbols/img/flag_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57166"/>
            <a:ext cx="718499" cy="476238"/>
          </a:xfrm>
          <a:prstGeom prst="rect">
            <a:avLst/>
          </a:prstGeom>
          <a:noFill/>
        </p:spPr>
      </p:pic>
      <p:pic>
        <p:nvPicPr>
          <p:cNvPr id="18" name="Рисунок 17" descr="H:\RED\велогонка\ВЕЛОГОНКА 2013\вводные\logo_black.JPG"/>
          <p:cNvPicPr/>
          <p:nvPr/>
        </p:nvPicPr>
        <p:blipFill>
          <a:blip r:embed="rId7" cstate="print"/>
          <a:srcRect l="19956" t="21674" r="20631" b="27504"/>
          <a:stretch>
            <a:fillRect/>
          </a:stretch>
        </p:blipFill>
        <p:spPr bwMode="auto">
          <a:xfrm>
            <a:off x="2771800" y="188640"/>
            <a:ext cx="720080" cy="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Валерий\Downloads\Brož Matě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667" y="1500174"/>
            <a:ext cx="109080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Валерий\Downloads\Fierla Ondř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86124"/>
            <a:ext cx="1072610" cy="140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Валерий\Downloads\Hudeček Pe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00174"/>
            <a:ext cx="1072610" cy="140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C:\Users\Валерий\Downloads\Kožušník Ad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86124"/>
            <a:ext cx="1071570" cy="140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09" name="Picture 1" descr="C:\Users\Валерий\Downloads\Míček Ondře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500174"/>
            <a:ext cx="1071570" cy="140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Лента лицом вниз 2"/>
          <p:cNvSpPr/>
          <p:nvPr/>
        </p:nvSpPr>
        <p:spPr>
          <a:xfrm>
            <a:off x="1857356" y="142852"/>
            <a:ext cx="7000924" cy="1143008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TEAM FORMAN CINELLI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Чехия 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endParaRPr lang="uk-UA" sz="20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35729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Генеральный Менеджер </a:t>
            </a:r>
            <a:r>
              <a:rPr lang="ru-RU" sz="1200" b="1" dirty="0" err="1" smtClean="0">
                <a:latin typeface="Arial Narrow" pitchFamily="34" charset="0"/>
              </a:rPr>
              <a:t>Ондрей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b="1" dirty="0" err="1" smtClean="0">
                <a:latin typeface="Arial Narrow" pitchFamily="34" charset="0"/>
              </a:rPr>
              <a:t>Безунк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en-US" sz="1200" b="1" dirty="0" err="1" smtClean="0">
                <a:latin typeface="Arial Narrow" pitchFamily="34" charset="0"/>
              </a:rPr>
              <a:t>Bezunk</a:t>
            </a:r>
            <a:r>
              <a:rPr lang="en-US" sz="1200" b="1" dirty="0" smtClean="0">
                <a:latin typeface="Arial Narrow" pitchFamily="34" charset="0"/>
              </a:rPr>
              <a:t> </a:t>
            </a:r>
            <a:r>
              <a:rPr lang="en-US" sz="1200" b="1" dirty="0" err="1" smtClean="0">
                <a:latin typeface="Arial Narrow" pitchFamily="34" charset="0"/>
              </a:rPr>
              <a:t>Ondřej</a:t>
            </a:r>
            <a:r>
              <a:rPr lang="en-US" sz="1200" b="1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Спортивный Директор </a:t>
            </a:r>
            <a:r>
              <a:rPr lang="ru-RU" sz="1200" b="1" dirty="0" smtClean="0">
                <a:latin typeface="Arial Narrow" pitchFamily="34" charset="0"/>
              </a:rPr>
              <a:t>Петр </a:t>
            </a:r>
            <a:r>
              <a:rPr lang="ru-RU" sz="1200" b="1" dirty="0" err="1" smtClean="0">
                <a:latin typeface="Arial Narrow" pitchFamily="34" charset="0"/>
              </a:rPr>
              <a:t>Худешек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en-US" sz="1200" b="1" dirty="0" err="1" smtClean="0">
                <a:latin typeface="Arial Narrow" pitchFamily="34" charset="0"/>
              </a:rPr>
              <a:t>Hudeček</a:t>
            </a:r>
            <a:r>
              <a:rPr lang="en-US" sz="1200" b="1" dirty="0" smtClean="0">
                <a:latin typeface="Arial Narrow" pitchFamily="34" charset="0"/>
              </a:rPr>
              <a:t> </a:t>
            </a:r>
            <a:r>
              <a:rPr lang="en-US" sz="1200" b="1" dirty="0" err="1" smtClean="0">
                <a:latin typeface="Arial Narrow" pitchFamily="34" charset="0"/>
              </a:rPr>
              <a:t>Petr</a:t>
            </a:r>
            <a:endParaRPr lang="en-US" sz="12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Тренер </a:t>
            </a:r>
            <a:r>
              <a:rPr lang="ru-RU" sz="1200" b="1" dirty="0" err="1" smtClean="0">
                <a:latin typeface="Arial Narrow" pitchFamily="34" charset="0"/>
              </a:rPr>
              <a:t>Томан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b="1" dirty="0" err="1" smtClean="0">
                <a:latin typeface="Arial Narrow" pitchFamily="34" charset="0"/>
              </a:rPr>
              <a:t>Яромир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en-US" sz="1200" b="1" dirty="0" err="1" smtClean="0">
                <a:latin typeface="Arial Narrow" pitchFamily="34" charset="0"/>
              </a:rPr>
              <a:t>Toman</a:t>
            </a:r>
            <a:r>
              <a:rPr lang="en-US" sz="1200" b="1" dirty="0" smtClean="0">
                <a:latin typeface="Arial Narrow" pitchFamily="34" charset="0"/>
              </a:rPr>
              <a:t> </a:t>
            </a:r>
            <a:r>
              <a:rPr lang="en-US" sz="1200" b="1" dirty="0" err="1" smtClean="0">
                <a:latin typeface="Arial Narrow" pitchFamily="34" charset="0"/>
              </a:rPr>
              <a:t>Jaromír</a:t>
            </a:r>
            <a:endParaRPr lang="en-US" sz="1200" b="1" dirty="0" smtClean="0"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4143380"/>
          <a:ext cx="4000528" cy="182513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14578"/>
                <a:gridCol w="1785950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+mn-lt"/>
                        </a:rPr>
                        <a:t>SURNAME</a:t>
                      </a:r>
                      <a:r>
                        <a:rPr lang="uk-UA" sz="1400" b="1" dirty="0">
                          <a:latin typeface="+mn-lt"/>
                        </a:rPr>
                        <a:t>, </a:t>
                      </a:r>
                      <a:r>
                        <a:rPr lang="uk-UA" sz="1400" b="1" dirty="0" smtClean="0">
                          <a:latin typeface="+mn-lt"/>
                        </a:rPr>
                        <a:t>FIRST </a:t>
                      </a:r>
                      <a:r>
                        <a:rPr lang="uk-UA" sz="1400" b="1" dirty="0">
                          <a:latin typeface="+mn-lt"/>
                        </a:rPr>
                        <a:t>NAME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UCI  CODE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PETR HUDEČEK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CZE</a:t>
                      </a: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 02/07/1982</a:t>
                      </a:r>
                      <a:endParaRPr lang="uk-UA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MÍČEK ONDŘEJ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CZE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15/06/1989</a:t>
                      </a:r>
                      <a:endParaRPr lang="uk-UA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BROŽ MATĚJ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CZE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01/11/1989</a:t>
                      </a:r>
                      <a:endParaRPr lang="uk-UA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KOŽUŠNÍK ADAM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CZE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18/02/1993</a:t>
                      </a:r>
                      <a:endParaRPr lang="uk-UA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FIERLA ONDŘEJ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CZE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10//07/1993</a:t>
                      </a:r>
                      <a:endParaRPr lang="uk-UA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TEAM MANAGER:</a:t>
                      </a:r>
                      <a:r>
                        <a:rPr lang="uk-UA" sz="1400" dirty="0">
                          <a:latin typeface="+mn-lt"/>
                        </a:rPr>
                        <a:t> 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ONDŘEJ BEZUNK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5786" y="4214818"/>
            <a:ext cx="10001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KOŽUŠNÍK ADAM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0298" y="4214818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FIERLA ONDŘEJ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5786" y="2428868"/>
            <a:ext cx="9286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PETR HUDEČEK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68" y="2500306"/>
            <a:ext cx="1000132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BROŽ MATĚJ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3108" y="2428868"/>
            <a:ext cx="9286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MÍČEK ONDŘEJ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6314" y="2071679"/>
            <a:ext cx="400052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 Narrow" pitchFamily="34" charset="0"/>
              </a:rPr>
              <a:t>За чешскую команду с итальянским спонсором FORMAN CINELLI выступают </a:t>
            </a:r>
            <a:r>
              <a:rPr lang="ru-RU" sz="1200" b="1" dirty="0" smtClean="0">
                <a:latin typeface="Arial Narrow" pitchFamily="34" charset="0"/>
              </a:rPr>
              <a:t>молодые, исключительно, чешские гонщики</a:t>
            </a:r>
            <a:r>
              <a:rPr lang="ru-RU" sz="1200" dirty="0" smtClean="0">
                <a:latin typeface="Arial Narrow" pitchFamily="34" charset="0"/>
              </a:rPr>
              <a:t>. Команда была организована </a:t>
            </a:r>
            <a:r>
              <a:rPr lang="ru-RU" sz="1200" b="1" dirty="0" smtClean="0">
                <a:latin typeface="Arial Narrow" pitchFamily="34" charset="0"/>
              </a:rPr>
              <a:t>в декабре 2007 года и до 2011 года существовала под названием </a:t>
            </a:r>
            <a:r>
              <a:rPr lang="ru-RU" sz="1200" b="1" dirty="0" err="1" smtClean="0">
                <a:latin typeface="Arial Narrow" pitchFamily="34" charset="0"/>
              </a:rPr>
              <a:t>Forman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b="1" dirty="0" err="1" smtClean="0">
                <a:latin typeface="Arial Narrow" pitchFamily="34" charset="0"/>
              </a:rPr>
              <a:t>Cycling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b="1" dirty="0" err="1" smtClean="0">
                <a:latin typeface="Arial Narrow" pitchFamily="34" charset="0"/>
              </a:rPr>
              <a:t>Team</a:t>
            </a:r>
            <a:r>
              <a:rPr lang="ru-RU" sz="1200" b="1" dirty="0" smtClean="0">
                <a:latin typeface="Arial Narrow" pitchFamily="34" charset="0"/>
              </a:rPr>
              <a:t>.</a:t>
            </a:r>
            <a:r>
              <a:rPr lang="ru-RU" sz="1200" dirty="0" smtClean="0">
                <a:latin typeface="Arial Narrow" pitchFamily="34" charset="0"/>
              </a:rPr>
              <a:t>  При поддержке итальянской фирмы – производителя </a:t>
            </a:r>
            <a:r>
              <a:rPr lang="ru-RU" sz="1200" b="1" dirty="0" smtClean="0">
                <a:latin typeface="Arial Narrow" pitchFamily="34" charset="0"/>
              </a:rPr>
              <a:t>велосипедов </a:t>
            </a:r>
            <a:r>
              <a:rPr lang="ru-RU" sz="1200" b="1" dirty="0" err="1" smtClean="0">
                <a:latin typeface="Arial Narrow" pitchFamily="34" charset="0"/>
              </a:rPr>
              <a:t>Cinelli</a:t>
            </a:r>
            <a:r>
              <a:rPr lang="ru-RU" sz="1200" b="1" dirty="0" smtClean="0">
                <a:latin typeface="Arial Narrow" pitchFamily="34" charset="0"/>
              </a:rPr>
              <a:t> в 2011 </a:t>
            </a:r>
            <a:r>
              <a:rPr lang="ru-RU" sz="1200" dirty="0" smtClean="0">
                <a:latin typeface="Arial Narrow" pitchFamily="34" charset="0"/>
              </a:rPr>
              <a:t>году команда изменила свое название на текущее. </a:t>
            </a:r>
          </a:p>
          <a:p>
            <a:pPr algn="just"/>
            <a:r>
              <a:rPr lang="ru-RU" sz="1200" dirty="0" smtClean="0">
                <a:latin typeface="Arial Narrow" pitchFamily="34" charset="0"/>
              </a:rPr>
              <a:t>За время своего существования команда завоевала 52 победы и поднималась на пьедестал почета порядка 140 раз.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500430" y="4286256"/>
            <a:ext cx="1285884" cy="17145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Состав </a:t>
            </a:r>
            <a:r>
              <a:rPr lang="en-US" sz="1400" b="1" dirty="0" smtClean="0"/>
              <a:t>Race Horizon Park 2013</a:t>
            </a:r>
            <a:endParaRPr lang="uk-UA" sz="1400" b="1" dirty="0"/>
          </a:p>
        </p:txBody>
      </p:sp>
      <p:pic>
        <p:nvPicPr>
          <p:cNvPr id="26" name="Рисунок 25" descr="167932_491666987900_1604351_n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8596" y="214290"/>
            <a:ext cx="1071538" cy="86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 descr="http://www.extremalov.net/content/cat/full/49-733c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28604"/>
            <a:ext cx="714380" cy="476254"/>
          </a:xfrm>
          <a:prstGeom prst="rect">
            <a:avLst/>
          </a:prstGeom>
          <a:noFill/>
        </p:spPr>
      </p:pic>
      <p:pic>
        <p:nvPicPr>
          <p:cNvPr id="22" name="Рисунок 21" descr="H:\RED\велогонка\ВЕЛОГОНКА 2013\вводные\logo_black.JPG"/>
          <p:cNvPicPr/>
          <p:nvPr/>
        </p:nvPicPr>
        <p:blipFill>
          <a:blip r:embed="rId9" cstate="print"/>
          <a:srcRect l="19956" t="21674" r="20631" b="27504"/>
          <a:stretch>
            <a:fillRect/>
          </a:stretch>
        </p:blipFill>
        <p:spPr bwMode="auto">
          <a:xfrm>
            <a:off x="2771800" y="188640"/>
            <a:ext cx="720080" cy="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Валерий\Downloads\Виктор Картин.jpg"/>
          <p:cNvPicPr>
            <a:picLocks noChangeAspect="1" noChangeArrowheads="1"/>
          </p:cNvPicPr>
          <p:nvPr/>
        </p:nvPicPr>
        <p:blipFill>
          <a:blip r:embed="rId2" cstate="print"/>
          <a:srcRect l="13460" r="9616"/>
          <a:stretch>
            <a:fillRect/>
          </a:stretch>
        </p:blipFill>
        <p:spPr bwMode="auto">
          <a:xfrm>
            <a:off x="1928794" y="2928934"/>
            <a:ext cx="87925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Валерий\Downloads\ЮлианБра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7" y="1428736"/>
            <a:ext cx="857256" cy="128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Валерий\Downloads\Андрей Собенисов.jpg"/>
          <p:cNvPicPr>
            <a:picLocks noChangeAspect="1" noChangeArrowheads="1"/>
          </p:cNvPicPr>
          <p:nvPr/>
        </p:nvPicPr>
        <p:blipFill>
          <a:blip r:embed="rId4" cstate="print"/>
          <a:srcRect l="15308" t="6977" r="21339" b="20930"/>
          <a:stretch>
            <a:fillRect/>
          </a:stretch>
        </p:blipFill>
        <p:spPr bwMode="auto">
          <a:xfrm>
            <a:off x="1928794" y="1428736"/>
            <a:ext cx="810957" cy="125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Валерий\Downloads\Николай тановицкий.jpg"/>
          <p:cNvPicPr>
            <a:picLocks noChangeAspect="1" noChangeArrowheads="1"/>
          </p:cNvPicPr>
          <p:nvPr/>
        </p:nvPicPr>
        <p:blipFill>
          <a:blip r:embed="rId5" cstate="print"/>
          <a:srcRect l="28347" r="13001"/>
          <a:stretch>
            <a:fillRect/>
          </a:stretch>
        </p:blipFill>
        <p:spPr bwMode="auto">
          <a:xfrm>
            <a:off x="428596" y="1428736"/>
            <a:ext cx="935182" cy="128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Лента лицом вниз 2"/>
          <p:cNvSpPr/>
          <p:nvPr/>
        </p:nvSpPr>
        <p:spPr>
          <a:xfrm>
            <a:off x="1857356" y="142852"/>
            <a:ext cx="7000924" cy="1143008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MOLDAVIAN NATIONAL CYCLING TEAM</a:t>
            </a:r>
            <a:endParaRPr lang="ru-RU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Молдавия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endParaRPr lang="uk-UA" sz="20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42873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Президент Федерации велоспорта Молдовы </a:t>
            </a:r>
            <a:r>
              <a:rPr lang="ru-RU" sz="1200" b="1" dirty="0" smtClean="0">
                <a:latin typeface="Arial Narrow" pitchFamily="34" charset="0"/>
              </a:rPr>
              <a:t>Андрей </a:t>
            </a:r>
            <a:r>
              <a:rPr lang="ru-RU" sz="1200" b="1" dirty="0" err="1" smtClean="0">
                <a:latin typeface="Arial Narrow" pitchFamily="34" charset="0"/>
              </a:rPr>
              <a:t>Чмиль</a:t>
            </a:r>
            <a:endParaRPr lang="ru-RU" sz="12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Тренер сборной </a:t>
            </a:r>
            <a:r>
              <a:rPr lang="ru-RU" sz="1200" b="1" dirty="0" smtClean="0">
                <a:latin typeface="Arial Narrow" pitchFamily="34" charset="0"/>
              </a:rPr>
              <a:t>Александр </a:t>
            </a:r>
            <a:r>
              <a:rPr lang="ru-RU" sz="1200" b="1" dirty="0" err="1" smtClean="0">
                <a:latin typeface="Arial Narrow" pitchFamily="34" charset="0"/>
              </a:rPr>
              <a:t>Оала</a:t>
            </a:r>
            <a:endParaRPr lang="ru-RU" sz="1200" b="1" dirty="0" smtClean="0"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7752" y="3929066"/>
          <a:ext cx="4000528" cy="182513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14578"/>
                <a:gridCol w="1785950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+mn-lt"/>
                        </a:rPr>
                        <a:t>SURNAME</a:t>
                      </a:r>
                      <a:r>
                        <a:rPr lang="uk-UA" sz="1400" b="1" dirty="0">
                          <a:latin typeface="+mn-lt"/>
                        </a:rPr>
                        <a:t>, </a:t>
                      </a:r>
                      <a:r>
                        <a:rPr lang="uk-UA" sz="1400" b="1" dirty="0" smtClean="0">
                          <a:latin typeface="+mn-lt"/>
                        </a:rPr>
                        <a:t>FIRST </a:t>
                      </a:r>
                      <a:r>
                        <a:rPr lang="uk-UA" sz="1400" b="1" dirty="0">
                          <a:latin typeface="+mn-lt"/>
                        </a:rPr>
                        <a:t>NAME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UCI  CODE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SOBENNICOV ANDREI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MDA19880401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BRAICOV IULIAN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MDA19931103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CARTIN VICTOR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MDA19930509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TANOVITCHI NICOLAI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MDA19931223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CROITOR VADIM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MDA19940313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TEAM MANAGER:</a:t>
                      </a:r>
                      <a:r>
                        <a:rPr lang="uk-UA" sz="1400" dirty="0">
                          <a:latin typeface="+mn-lt"/>
                        </a:rPr>
                        <a:t> 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OALA ALEXANDR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8860" y="3500438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CARTIN VICTOR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0100" y="2214554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TANOVITCHI NICOLAI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68" y="2214554"/>
            <a:ext cx="10001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BRAICOV IULIAN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4546" y="2214554"/>
            <a:ext cx="9286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SOBENNICOV ANDREI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6314" y="2071679"/>
            <a:ext cx="4000528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 Narrow" pitchFamily="34" charset="0"/>
              </a:rPr>
              <a:t>Федерация велоспорта Молдавия рассчитывает на широкое представительство своих велогонщиков </a:t>
            </a:r>
            <a:r>
              <a:rPr lang="ru-RU" sz="1200" b="1" dirty="0" smtClean="0">
                <a:latin typeface="Arial Narrow" pitchFamily="34" charset="0"/>
              </a:rPr>
              <a:t>на чемпионате мира этого года в Италии</a:t>
            </a:r>
            <a:r>
              <a:rPr lang="ru-RU" sz="1200" dirty="0" smtClean="0">
                <a:latin typeface="Arial Narrow" pitchFamily="34" charset="0"/>
              </a:rPr>
              <a:t>. Для этого необходимо набрать зачетные очки в различных международных соревнованиях и в чемпионате Европы. Национальная сборная во главе с ее лидером </a:t>
            </a:r>
            <a:r>
              <a:rPr lang="ru-RU" sz="1200" b="1" dirty="0" smtClean="0">
                <a:latin typeface="Arial Narrow" pitchFamily="34" charset="0"/>
              </a:rPr>
              <a:t>Николаем </a:t>
            </a:r>
            <a:r>
              <a:rPr lang="ru-RU" sz="1200" b="1" dirty="0" err="1" smtClean="0">
                <a:latin typeface="Arial Narrow" pitchFamily="34" charset="0"/>
              </a:rPr>
              <a:t>Тановицким</a:t>
            </a:r>
            <a:r>
              <a:rPr lang="ru-RU" sz="1200" b="1" dirty="0" smtClean="0"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покажет максимум на </a:t>
            </a:r>
            <a:r>
              <a:rPr lang="ru-RU" sz="1200" dirty="0" err="1" smtClean="0">
                <a:latin typeface="Arial Narrow" pitchFamily="34" charset="0"/>
              </a:rPr>
              <a:t>Race</a:t>
            </a:r>
            <a:r>
              <a:rPr lang="ru-RU" sz="1200" dirty="0" smtClean="0">
                <a:latin typeface="Arial Narrow" pitchFamily="34" charset="0"/>
              </a:rPr>
              <a:t> </a:t>
            </a:r>
            <a:r>
              <a:rPr lang="ru-RU" sz="1200" dirty="0" err="1" smtClean="0">
                <a:latin typeface="Arial Narrow" pitchFamily="34" charset="0"/>
              </a:rPr>
              <a:t>Horizon</a:t>
            </a:r>
            <a:r>
              <a:rPr lang="ru-RU" sz="1200" dirty="0" smtClean="0">
                <a:latin typeface="Arial Narrow" pitchFamily="34" charset="0"/>
              </a:rPr>
              <a:t> </a:t>
            </a:r>
            <a:r>
              <a:rPr lang="ru-RU" sz="1200" dirty="0" err="1" smtClean="0">
                <a:latin typeface="Arial Narrow" pitchFamily="34" charset="0"/>
              </a:rPr>
              <a:t>Park</a:t>
            </a:r>
            <a:r>
              <a:rPr lang="ru-RU" sz="1200" dirty="0" smtClean="0">
                <a:latin typeface="Arial Narrow" pitchFamily="34" charset="0"/>
              </a:rPr>
              <a:t> 2013 и попробует завоевать максимальное количество очков. 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500430" y="4071942"/>
            <a:ext cx="1285884" cy="17145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Состав </a:t>
            </a:r>
            <a:r>
              <a:rPr lang="en-US" sz="1400" b="1" dirty="0" smtClean="0"/>
              <a:t>Race Horizon Park 2013</a:t>
            </a:r>
            <a:endParaRPr lang="uk-UA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2852936"/>
            <a:ext cx="1143008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Бронзовый призер Чемпионата Молдовы в гонке с раздельным стартом (</a:t>
            </a:r>
            <a:r>
              <a:rPr lang="ru-RU" sz="1000" i="1" dirty="0" err="1" smtClean="0">
                <a:latin typeface="Arial Narrow" pitchFamily="34" charset="0"/>
              </a:rPr>
              <a:t>National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Championships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Moldova</a:t>
            </a:r>
            <a:r>
              <a:rPr lang="ru-RU" sz="1000" i="1" dirty="0" smtClean="0">
                <a:latin typeface="Arial Narrow" pitchFamily="34" charset="0"/>
              </a:rPr>
              <a:t> (</a:t>
            </a:r>
            <a:r>
              <a:rPr lang="ru-RU" sz="1000" i="1" dirty="0" err="1" smtClean="0">
                <a:latin typeface="Arial Narrow" pitchFamily="34" charset="0"/>
              </a:rPr>
              <a:t>Chisinau</a:t>
            </a:r>
            <a:r>
              <a:rPr lang="ru-RU" sz="1000" i="1" dirty="0" smtClean="0">
                <a:latin typeface="Arial Narrow" pitchFamily="34" charset="0"/>
              </a:rPr>
              <a:t>) I.T.T. 2012) принимал участие в велосипедной международной гонке "Гран-при Донецка 2013"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28596" y="214290"/>
            <a:ext cx="1214446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7215206" y="428604"/>
            <a:ext cx="732391" cy="424883"/>
          </a:xfrm>
          <a:prstGeom prst="rect">
            <a:avLst/>
          </a:prstGeom>
        </p:spPr>
      </p:pic>
      <p:pic>
        <p:nvPicPr>
          <p:cNvPr id="26" name="Рисунок 25" descr="H:\RED\велогонка\ВЕЛОГОНКА 2013\вводные\logo_black.JPG"/>
          <p:cNvPicPr/>
          <p:nvPr/>
        </p:nvPicPr>
        <p:blipFill>
          <a:blip r:embed="rId8" cstate="print"/>
          <a:srcRect l="19956" t="21674" r="20631" b="27504"/>
          <a:stretch>
            <a:fillRect/>
          </a:stretch>
        </p:blipFill>
        <p:spPr bwMode="auto">
          <a:xfrm>
            <a:off x="2771800" y="188640"/>
            <a:ext cx="720080" cy="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Валерий\Downloads\idoZilber.jpg"/>
          <p:cNvPicPr>
            <a:picLocks noChangeAspect="1" noChangeArrowheads="1"/>
          </p:cNvPicPr>
          <p:nvPr/>
        </p:nvPicPr>
        <p:blipFill>
          <a:blip r:embed="rId2" cstate="print"/>
          <a:srcRect l="26470" r="27942"/>
          <a:stretch>
            <a:fillRect/>
          </a:stretch>
        </p:blipFill>
        <p:spPr bwMode="auto">
          <a:xfrm>
            <a:off x="251520" y="1340768"/>
            <a:ext cx="928693" cy="135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C:\Users\Валерий\Downloads\RoyGoldsh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0768"/>
            <a:ext cx="902996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Лента лицом вниз 2"/>
          <p:cNvSpPr/>
          <p:nvPr/>
        </p:nvSpPr>
        <p:spPr>
          <a:xfrm>
            <a:off x="1857356" y="142852"/>
            <a:ext cx="7000924" cy="1143008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Arial Narrow" pitchFamily="34" charset="0"/>
              </a:rPr>
              <a:t>ISRAEL NATIONAL TEAM </a:t>
            </a:r>
            <a:endParaRPr lang="ru-RU" sz="2000" b="1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Израиль</a:t>
            </a:r>
          </a:p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Arial Narrow" pitchFamily="34" charset="0"/>
              </a:rPr>
              <a:t> </a:t>
            </a:r>
            <a:endParaRPr lang="uk-UA" sz="20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42873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Федерация велоспорта Израиля</a:t>
            </a:r>
            <a:endParaRPr lang="ru-RU" sz="1200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latin typeface="Arial Narrow" pitchFamily="34" charset="0"/>
              </a:rPr>
              <a:t>Тренер сборной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ru-RU" sz="1200" b="1" dirty="0" smtClean="0">
                <a:latin typeface="Arial Narrow" pitchFamily="34" charset="0"/>
              </a:rPr>
              <a:t>Виктор Китаев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60032" y="4149080"/>
          <a:ext cx="4000528" cy="182513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214578"/>
                <a:gridCol w="1785950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+mn-lt"/>
                        </a:rPr>
                        <a:t>SURNAME</a:t>
                      </a:r>
                      <a:r>
                        <a:rPr lang="uk-UA" sz="1400" b="1" dirty="0">
                          <a:latin typeface="+mn-lt"/>
                        </a:rPr>
                        <a:t>, </a:t>
                      </a:r>
                      <a:r>
                        <a:rPr lang="uk-UA" sz="1400" b="1" dirty="0" smtClean="0">
                          <a:latin typeface="+mn-lt"/>
                        </a:rPr>
                        <a:t>FIRST </a:t>
                      </a:r>
                      <a:r>
                        <a:rPr lang="uk-UA" sz="1400" b="1" dirty="0">
                          <a:latin typeface="+mn-lt"/>
                        </a:rPr>
                        <a:t>NAME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UCI  CODE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BEN EINHOREN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+mn-lt"/>
                          <a:ea typeface="Calibri"/>
                          <a:cs typeface="Times New Roman"/>
                        </a:rPr>
                        <a:t>ISR1993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ROY GOLDSHTEIN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+mn-lt"/>
                          <a:ea typeface="Calibri"/>
                          <a:cs typeface="Times New Roman"/>
                        </a:rPr>
                        <a:t>ISR</a:t>
                      </a: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20/05/1993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GUY GABUY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+mn-lt"/>
                          <a:ea typeface="Calibri"/>
                          <a:cs typeface="Times New Roman"/>
                        </a:rPr>
                        <a:t>ISR19930718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IDO ZILBERSTEIN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+mn-lt"/>
                          <a:ea typeface="Calibri"/>
                          <a:cs typeface="Times New Roman"/>
                        </a:rPr>
                        <a:t>ISR27</a:t>
                      </a: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>
                          <a:latin typeface="+mn-lt"/>
                          <a:ea typeface="Calibri"/>
                          <a:cs typeface="Times New Roman"/>
                        </a:rPr>
                        <a:t>08</a:t>
                      </a: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uk-UA" sz="1400">
                          <a:latin typeface="+mn-lt"/>
                          <a:ea typeface="Calibri"/>
                          <a:cs typeface="Times New Roman"/>
                        </a:rPr>
                        <a:t>1993</a:t>
                      </a:r>
                      <a:endParaRPr lang="uk-UA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TAL GABAY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+mn-lt"/>
                          <a:ea typeface="Calibri"/>
                          <a:cs typeface="Times New Roman"/>
                        </a:rPr>
                        <a:t>ISR19921009</a:t>
                      </a:r>
                      <a:endParaRPr lang="uk-UA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</a:rPr>
                        <a:t>TEAM MANAGER:</a:t>
                      </a:r>
                      <a:r>
                        <a:rPr lang="uk-UA" sz="1400" dirty="0">
                          <a:latin typeface="+mn-lt"/>
                        </a:rPr>
                        <a:t> </a:t>
                      </a:r>
                      <a:endParaRPr lang="uk-UA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</a:rPr>
                        <a:t>KITAYEV VICTOR</a:t>
                      </a:r>
                      <a:endParaRPr lang="ru-RU" sz="1400" dirty="0" smtClean="0">
                        <a:latin typeface="+mn-lt"/>
                      </a:endParaRPr>
                    </a:p>
                  </a:txBody>
                  <a:tcPr marL="68203" marR="6820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55576" y="2204864"/>
            <a:ext cx="10001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IDO ZILBERSTEIN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9792" y="2132856"/>
            <a:ext cx="93610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ROY GOLDSHTEIN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8024" y="1916832"/>
            <a:ext cx="4000528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Arial Narrow" pitchFamily="34" charset="0"/>
              </a:rPr>
              <a:t>Сборная команда Израиля состоит из молодых спортсменов, которых ведет Федерация с юниорского возраста. </a:t>
            </a:r>
          </a:p>
          <a:p>
            <a:pPr algn="just"/>
            <a:r>
              <a:rPr lang="ru-RU" sz="1100" dirty="0" smtClean="0">
                <a:latin typeface="Arial Narrow" pitchFamily="34" charset="0"/>
              </a:rPr>
              <a:t>В составе представлены чемпионы и призеры национальных чемпионатов по юниорам, участники международных соревнований </a:t>
            </a:r>
            <a:r>
              <a:rPr lang="ru-RU" sz="1100" b="1" dirty="0" smtClean="0">
                <a:latin typeface="Arial Narrow" pitchFamily="34" charset="0"/>
              </a:rPr>
              <a:t>Тура Польши, </a:t>
            </a:r>
            <a:r>
              <a:rPr lang="ru-RU" sz="1100" b="1" dirty="0" err="1" smtClean="0">
                <a:latin typeface="Arial Narrow" pitchFamily="34" charset="0"/>
              </a:rPr>
              <a:t>Джиро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Базиликата,Тура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Мюзель</a:t>
            </a:r>
            <a:r>
              <a:rPr lang="ru-RU" sz="1100" b="1" dirty="0" smtClean="0">
                <a:latin typeface="Arial Narrow" pitchFamily="34" charset="0"/>
              </a:rPr>
              <a:t>, </a:t>
            </a:r>
            <a:r>
              <a:rPr lang="ru-RU" sz="1100" b="1" dirty="0" err="1" smtClean="0">
                <a:latin typeface="Arial Narrow" pitchFamily="34" charset="0"/>
              </a:rPr>
              <a:t>Джиро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Люиниджаны</a:t>
            </a:r>
            <a:r>
              <a:rPr lang="ru-RU" sz="1100" b="1" dirty="0" smtClean="0">
                <a:latin typeface="Arial Narrow" pitchFamily="34" charset="0"/>
              </a:rPr>
              <a:t>, Кубка Мира по </a:t>
            </a:r>
            <a:r>
              <a:rPr lang="ru-RU" sz="1100" b="1" dirty="0" err="1" smtClean="0">
                <a:latin typeface="Arial Narrow" pitchFamily="34" charset="0"/>
              </a:rPr>
              <a:t>андерам</a:t>
            </a:r>
            <a:r>
              <a:rPr lang="ru-RU" sz="1100" b="1" dirty="0" smtClean="0">
                <a:latin typeface="Arial Narrow" pitchFamily="34" charset="0"/>
              </a:rPr>
              <a:t> в Тоскане.</a:t>
            </a:r>
          </a:p>
          <a:p>
            <a:pPr algn="just"/>
            <a:r>
              <a:rPr lang="ru-RU" sz="1100" dirty="0" smtClean="0">
                <a:latin typeface="Arial Narrow" pitchFamily="34" charset="0"/>
              </a:rPr>
              <a:t>Сильный гонщик </a:t>
            </a:r>
            <a:r>
              <a:rPr lang="ru-RU" sz="1100" b="1" dirty="0" err="1" smtClean="0">
                <a:latin typeface="Arial Narrow" pitchFamily="34" charset="0"/>
              </a:rPr>
              <a:t>Йоав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Беер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dirty="0" smtClean="0">
                <a:latin typeface="Arial Narrow" pitchFamily="34" charset="0"/>
              </a:rPr>
              <a:t>— победитель </a:t>
            </a:r>
            <a:r>
              <a:rPr lang="ru-RU" sz="1100" dirty="0" err="1" smtClean="0">
                <a:latin typeface="Arial Narrow" pitchFamily="34" charset="0"/>
              </a:rPr>
              <a:t>межнародных</a:t>
            </a:r>
            <a:r>
              <a:rPr lang="ru-RU" sz="1100" dirty="0" smtClean="0">
                <a:latin typeface="Arial Narrow" pitchFamily="34" charset="0"/>
              </a:rPr>
              <a:t> соревнований Тур </a:t>
            </a:r>
            <a:r>
              <a:rPr lang="ru-RU" sz="1100" dirty="0" err="1" smtClean="0">
                <a:latin typeface="Arial Narrow" pitchFamily="34" charset="0"/>
              </a:rPr>
              <a:t>Арад</a:t>
            </a:r>
            <a:r>
              <a:rPr lang="ru-RU" sz="1100" dirty="0" smtClean="0">
                <a:latin typeface="Arial Narrow" pitchFamily="34" charset="0"/>
              </a:rPr>
              <a:t> 2012, серебряный призер Чемпионата Израиля (</a:t>
            </a:r>
            <a:r>
              <a:rPr lang="ru-RU" sz="1100" dirty="0" err="1" smtClean="0">
                <a:latin typeface="Arial Narrow" pitchFamily="34" charset="0"/>
              </a:rPr>
              <a:t>elite</a:t>
            </a:r>
            <a:r>
              <a:rPr lang="ru-RU" sz="1100" dirty="0" smtClean="0">
                <a:latin typeface="Arial Narrow" pitchFamily="34" charset="0"/>
              </a:rPr>
              <a:t>) 2011, успешно выступает на протяжении сезона. Был стажером во французской команде </a:t>
            </a:r>
            <a:r>
              <a:rPr lang="ru-RU" sz="1100" dirty="0" err="1" smtClean="0">
                <a:latin typeface="Arial Narrow" pitchFamily="34" charset="0"/>
              </a:rPr>
              <a:t>Ажидуар</a:t>
            </a:r>
            <a:r>
              <a:rPr lang="ru-RU" sz="1100" dirty="0" smtClean="0">
                <a:latin typeface="Arial Narrow" pitchFamily="34" charset="0"/>
              </a:rPr>
              <a:t>, но из-за травмы не закончил сезон (он сломал локоть 1,5 месяца назад, </a:t>
            </a:r>
            <a:r>
              <a:rPr lang="ru-RU" sz="1100" b="1" dirty="0" smtClean="0">
                <a:latin typeface="Arial Narrow" pitchFamily="34" charset="0"/>
              </a:rPr>
              <a:t>но в резерве на </a:t>
            </a:r>
            <a:r>
              <a:rPr lang="ru-RU" sz="1100" b="1" dirty="0" err="1" smtClean="0">
                <a:latin typeface="Arial Narrow" pitchFamily="34" charset="0"/>
              </a:rPr>
              <a:t>Race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Horizon</a:t>
            </a:r>
            <a:r>
              <a:rPr lang="ru-RU" sz="1100" b="1" dirty="0" smtClean="0">
                <a:latin typeface="Arial Narrow" pitchFamily="34" charset="0"/>
              </a:rPr>
              <a:t> </a:t>
            </a:r>
            <a:r>
              <a:rPr lang="ru-RU" sz="1100" b="1" dirty="0" err="1" smtClean="0">
                <a:latin typeface="Arial Narrow" pitchFamily="34" charset="0"/>
              </a:rPr>
              <a:t>Park</a:t>
            </a:r>
            <a:r>
              <a:rPr lang="ru-RU" sz="1100" b="1" dirty="0" smtClean="0">
                <a:latin typeface="Arial Narrow" pitchFamily="34" charset="0"/>
              </a:rPr>
              <a:t> 2013</a:t>
            </a:r>
            <a:r>
              <a:rPr lang="ru-RU" sz="1100" dirty="0" smtClean="0">
                <a:latin typeface="Arial Narrow" pitchFamily="34" charset="0"/>
              </a:rPr>
              <a:t>).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491880" y="4221088"/>
            <a:ext cx="1285884" cy="171451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Состав </a:t>
            </a:r>
            <a:r>
              <a:rPr lang="en-US" sz="1400" b="1" dirty="0" smtClean="0"/>
              <a:t>Race Horizon Park 2013</a:t>
            </a:r>
            <a:endParaRPr lang="uk-UA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2780928"/>
            <a:ext cx="165618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Бронзовый призер Чемпионата Израиля в гонке с раздельным стартом и групповой гонки в возрасте до 23х лет. Победитель израильских соревнований – </a:t>
            </a:r>
            <a:r>
              <a:rPr lang="ru-RU" sz="1000" i="1" dirty="0" err="1" smtClean="0">
                <a:latin typeface="Arial Narrow" pitchFamily="34" charset="0"/>
              </a:rPr>
              <a:t>Критериуми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Apple</a:t>
            </a:r>
            <a:r>
              <a:rPr lang="ru-RU" sz="1000" i="1" dirty="0" smtClean="0">
                <a:latin typeface="Arial Narrow" pitchFamily="34" charset="0"/>
              </a:rPr>
              <a:t> Race2012. В профессионалах с 2010 года</a:t>
            </a:r>
          </a:p>
        </p:txBody>
      </p:sp>
      <p:pic>
        <p:nvPicPr>
          <p:cNvPr id="4098" name="Picture 2" descr="http://historic-cities.ru/UserFiles/Image/82396/fg_isra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1071570" cy="76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historic-cities.ru/UserFiles/Image/82396/fg_isra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57166"/>
            <a:ext cx="714380" cy="51271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979712" y="2780928"/>
            <a:ext cx="93610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Серебряный призер </a:t>
            </a:r>
            <a:r>
              <a:rPr lang="ru-RU" sz="1000" i="1" dirty="0" err="1" smtClean="0">
                <a:latin typeface="Arial Narrow" pitchFamily="34" charset="0"/>
              </a:rPr>
              <a:t>National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Championships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Israel</a:t>
            </a:r>
            <a:r>
              <a:rPr lang="ru-RU" sz="1000" i="1" dirty="0" smtClean="0">
                <a:latin typeface="Arial Narrow" pitchFamily="34" charset="0"/>
              </a:rPr>
              <a:t> - </a:t>
            </a:r>
            <a:r>
              <a:rPr lang="ru-RU" sz="1000" i="1" dirty="0" err="1" smtClean="0">
                <a:latin typeface="Arial Narrow" pitchFamily="34" charset="0"/>
              </a:rPr>
              <a:t>Road</a:t>
            </a:r>
            <a:r>
              <a:rPr lang="ru-RU" sz="1000" i="1" dirty="0" smtClean="0">
                <a:latin typeface="Arial Narrow" pitchFamily="34" charset="0"/>
              </a:rPr>
              <a:t> </a:t>
            </a:r>
            <a:r>
              <a:rPr lang="ru-RU" sz="1000" i="1" dirty="0" err="1" smtClean="0">
                <a:latin typeface="Arial Narrow" pitchFamily="34" charset="0"/>
              </a:rPr>
              <a:t>Race</a:t>
            </a:r>
            <a:r>
              <a:rPr lang="ru-RU" sz="1000" i="1" dirty="0" smtClean="0">
                <a:latin typeface="Arial Narrow" pitchFamily="34" charset="0"/>
              </a:rPr>
              <a:t> (NC) 2012. В профессионалах выступает с 2010</a:t>
            </a:r>
            <a:r>
              <a:rPr lang="en-US" sz="1000" i="1" dirty="0" smtClean="0">
                <a:latin typeface="Arial Narrow" pitchFamily="34" charset="0"/>
              </a:rPr>
              <a:t> </a:t>
            </a:r>
            <a:r>
              <a:rPr lang="ru-RU" sz="1000" i="1" dirty="0" smtClean="0">
                <a:latin typeface="Arial Narrow" pitchFamily="34" charset="0"/>
              </a:rPr>
              <a:t>года.</a:t>
            </a:r>
          </a:p>
        </p:txBody>
      </p:sp>
      <p:sp>
        <p:nvSpPr>
          <p:cNvPr id="4102" name="AutoShape 6" descr="https://mail-attachment.googleusercontent.com/attachment/u/0/?ui=2&amp;ik=4b85987c9e&amp;view=att&amp;th=13e2bcff506949d0&amp;attid=0.7&amp;disp=inline&amp;realattid=f_hfrzepaq6&amp;safe=1&amp;zw&amp;saduie=AG9B_P-9VOxg7eCF7AM0SYlYg8YO&amp;sadet=1366560378203&amp;sads=sUDJHOE18aUVTAv2v8FBgQr8y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4" name="AutoShape 8" descr="https://mail-attachment.googleusercontent.com/attachment/u/0/?ui=2&amp;ik=4b85987c9e&amp;view=att&amp;th=13e2bcff506949d0&amp;attid=0.7&amp;disp=inline&amp;realattid=f_hfrzepaq6&amp;safe=1&amp;zw&amp;saduie=AG9B_P-9VOxg7eCF7AM0SYlYg8YO&amp;sadet=1366560378203&amp;sads=sUDJHOE18aUVTAv2v8FBgQr8y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0" name="AutoShape 2" descr="https://mail-attachment.googleusercontent.com/attachment/u/0/?ui=2&amp;ik=4b85987c9e&amp;view=att&amp;th=13e2e46c92a1cd7f&amp;attid=0.2&amp;disp=inline&amp;realattid=c097cceb50132612_0.1&amp;safe=1&amp;zw&amp;saduie=AG9B_P-9VOxg7eCF7AM0SYlYg8YO&amp;sadet=1366618574591&amp;sads=koJ9lEh-uY2GMtvocEHZkQgq9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Documents and Settings\Lesya\Рабочий стол\фотограф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852936"/>
            <a:ext cx="1536171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51520" y="4725144"/>
            <a:ext cx="165618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Чемпион Израиля по </a:t>
            </a:r>
            <a:r>
              <a:rPr lang="ru-RU" sz="1000" i="1" dirty="0" err="1" smtClean="0">
                <a:latin typeface="Arial Narrow" pitchFamily="34" charset="0"/>
              </a:rPr>
              <a:t>юнирам</a:t>
            </a:r>
            <a:r>
              <a:rPr lang="ru-RU" sz="1000" i="1" dirty="0" smtClean="0">
                <a:latin typeface="Arial Narrow" pitchFamily="34" charset="0"/>
              </a:rPr>
              <a:t> 2011, победитель многих однодневных гонок в Израиле, участник Чемпионата мира в </a:t>
            </a:r>
            <a:r>
              <a:rPr lang="ru-RU" sz="1000" i="1" dirty="0" err="1" smtClean="0">
                <a:latin typeface="Arial Narrow" pitchFamily="34" charset="0"/>
              </a:rPr>
              <a:t>Денмарке</a:t>
            </a:r>
            <a:endParaRPr lang="ru-RU" sz="1000" i="1" dirty="0" smtClean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4365104"/>
            <a:ext cx="936104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GUY GABUY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9712" y="4725144"/>
            <a:ext cx="10081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 Narrow" pitchFamily="34" charset="0"/>
              </a:rPr>
              <a:t>Победитель международного тура </a:t>
            </a:r>
            <a:r>
              <a:rPr lang="ru-RU" sz="1000" i="1" dirty="0" err="1" smtClean="0">
                <a:latin typeface="Arial Narrow" pitchFamily="34" charset="0"/>
              </a:rPr>
              <a:t>Димоны</a:t>
            </a:r>
            <a:r>
              <a:rPr lang="ru-RU" sz="1000" i="1" dirty="0" smtClean="0">
                <a:latin typeface="Arial Narrow" pitchFamily="34" charset="0"/>
              </a:rPr>
              <a:t> 2011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79712" y="4365104"/>
            <a:ext cx="936104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latin typeface="Arial Narrow" pitchFamily="34" charset="0"/>
              </a:rPr>
              <a:t>TAL GABAY</a:t>
            </a:r>
          </a:p>
        </p:txBody>
      </p:sp>
      <p:pic>
        <p:nvPicPr>
          <p:cNvPr id="29" name="Рисунок 28" descr="H:\RED\велогонка\ВЕЛОГОНКА 2013\вводные\logo_black.JPG"/>
          <p:cNvPicPr/>
          <p:nvPr/>
        </p:nvPicPr>
        <p:blipFill>
          <a:blip r:embed="rId6" cstate="print"/>
          <a:srcRect l="19956" t="21674" r="20631" b="27504"/>
          <a:stretch>
            <a:fillRect/>
          </a:stretch>
        </p:blipFill>
        <p:spPr bwMode="auto">
          <a:xfrm>
            <a:off x="2771800" y="188640"/>
            <a:ext cx="720080" cy="8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437</TotalTime>
  <Words>1865</Words>
  <Application>Microsoft Office PowerPoint</Application>
  <PresentationFormat>Экран (4:3)</PresentationFormat>
  <Paragraphs>283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Lesya</cp:lastModifiedBy>
  <cp:revision>139</cp:revision>
  <dcterms:created xsi:type="dcterms:W3CDTF">2013-04-20T18:52:49Z</dcterms:created>
  <dcterms:modified xsi:type="dcterms:W3CDTF">2013-04-25T13:08:03Z</dcterms:modified>
</cp:coreProperties>
</file>